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9" Type="http://schemas.openxmlformats.org/officeDocument/2006/relationships/slideLayout" Target="../slideLayouts/slideLayout1.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9" Type="http://schemas.openxmlformats.org/officeDocument/2006/relationships/slideLayout" Target="../slideLayouts/slideLayout1.xml"/><Relationship Id="rId10"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64037" y="1720096"/>
            <a:ext cx="7415927" cy="2129314"/>
          </a:xfrm>
          <a:prstGeom prst="rect">
            <a:avLst/>
          </a:prstGeom>
          <a:noFill/>
          <a:ln/>
        </p:spPr>
        <p:txBody>
          <a:bodyPr wrap="square" rtlCol="0" anchor="t"/>
          <a:lstStyle/>
          <a:p>
            <a:pPr indent="0" marL="0">
              <a:lnSpc>
                <a:spcPts val="8384"/>
              </a:lnSpc>
              <a:buNone/>
            </a:pPr>
            <a:r>
              <a:rPr lang="en-US" sz="6707" dirty="0">
                <a:solidFill>
                  <a:srgbClr val="AE8625"/>
                </a:solidFill>
                <a:latin typeface="Prata" pitchFamily="34" charset="0"/>
                <a:ea typeface="Prata" pitchFamily="34" charset="-122"/>
                <a:cs typeface="Prata" pitchFamily="34" charset="-120"/>
              </a:rPr>
              <a:t>Normalización de Tablas</a:t>
            </a:r>
            <a:endParaRPr lang="en-US" sz="6707" dirty="0"/>
          </a:p>
        </p:txBody>
      </p:sp>
      <p:sp>
        <p:nvSpPr>
          <p:cNvPr id="6" name="Text 2"/>
          <p:cNvSpPr/>
          <p:nvPr/>
        </p:nvSpPr>
        <p:spPr>
          <a:xfrm>
            <a:off x="864037" y="4219694"/>
            <a:ext cx="7415927" cy="1580198"/>
          </a:xfrm>
          <a:prstGeom prst="rect">
            <a:avLst/>
          </a:prstGeom>
          <a:noFill/>
          <a:ln/>
        </p:spPr>
        <p:txBody>
          <a:bodyPr wrap="square" rtlCol="0" anchor="t"/>
          <a:lstStyle/>
          <a:p>
            <a:pPr indent="0" marL="0">
              <a:lnSpc>
                <a:spcPts val="3110"/>
              </a:lnSpc>
              <a:buNone/>
            </a:pPr>
            <a:r>
              <a:rPr lang="en-US" sz="1944" dirty="0">
                <a:solidFill>
                  <a:srgbClr val="CFCBBF"/>
                </a:solidFill>
                <a:latin typeface="Raleway" pitchFamily="34" charset="0"/>
                <a:ea typeface="Raleway" pitchFamily="34" charset="-122"/>
                <a:cs typeface="Raleway" pitchFamily="34" charset="-120"/>
              </a:rPr>
              <a:t>La normalización de tablas es un proceso crucial para optimizar bases de datos relacionales. Se centra en organizar la información en tablas separadas, mejorando la integridad y reduciendo la redundancia de datos.</a:t>
            </a:r>
            <a:endParaRPr lang="en-US" sz="1944" dirty="0"/>
          </a:p>
        </p:txBody>
      </p:sp>
      <p:sp>
        <p:nvSpPr>
          <p:cNvPr id="7" name="Shape 3"/>
          <p:cNvSpPr/>
          <p:nvPr/>
        </p:nvSpPr>
        <p:spPr>
          <a:xfrm>
            <a:off x="864037" y="6096000"/>
            <a:ext cx="394930" cy="394930"/>
          </a:xfrm>
          <a:prstGeom prst="roundRect">
            <a:avLst>
              <a:gd name="adj" fmla="val 23151155"/>
            </a:avLst>
          </a:prstGeom>
          <a:solidFill>
            <a:srgbClr val="F23EE5"/>
          </a:solidFill>
          <a:ln w="7620">
            <a:solidFill>
              <a:srgbClr val="FFFFFF"/>
            </a:solidFill>
            <a:prstDash val="solid"/>
          </a:ln>
        </p:spPr>
      </p:sp>
      <p:sp>
        <p:nvSpPr>
          <p:cNvPr id="8" name="Text 4"/>
          <p:cNvSpPr/>
          <p:nvPr/>
        </p:nvSpPr>
        <p:spPr>
          <a:xfrm>
            <a:off x="1003578" y="6244709"/>
            <a:ext cx="115848" cy="97512"/>
          </a:xfrm>
          <a:prstGeom prst="rect">
            <a:avLst/>
          </a:prstGeom>
          <a:noFill/>
          <a:ln/>
        </p:spPr>
        <p:txBody>
          <a:bodyPr wrap="none" rtlCol="0" anchor="t"/>
          <a:lstStyle/>
          <a:p>
            <a:pPr algn="ctr" indent="0" marL="0">
              <a:lnSpc>
                <a:spcPts val="768"/>
              </a:lnSpc>
              <a:buNone/>
            </a:pPr>
            <a:r>
              <a:rPr lang="en-US" sz="768" dirty="0">
                <a:solidFill>
                  <a:srgbClr val="3C3838"/>
                </a:solidFill>
                <a:latin typeface="Raleway" pitchFamily="34" charset="0"/>
                <a:ea typeface="Raleway" pitchFamily="34" charset="-122"/>
                <a:cs typeface="Raleway" pitchFamily="34" charset="-120"/>
              </a:rPr>
              <a:t>EF</a:t>
            </a:r>
            <a:endParaRPr lang="en-US" sz="768" dirty="0"/>
          </a:p>
        </p:txBody>
      </p:sp>
      <p:sp>
        <p:nvSpPr>
          <p:cNvPr id="9" name="Text 5"/>
          <p:cNvSpPr/>
          <p:nvPr/>
        </p:nvSpPr>
        <p:spPr>
          <a:xfrm>
            <a:off x="1382316" y="6077545"/>
            <a:ext cx="3196590" cy="431959"/>
          </a:xfrm>
          <a:prstGeom prst="rect">
            <a:avLst/>
          </a:prstGeom>
          <a:noFill/>
          <a:ln/>
        </p:spPr>
        <p:txBody>
          <a:bodyPr wrap="none" rtlCol="0" anchor="t"/>
          <a:lstStyle/>
          <a:p>
            <a:pPr algn="l" indent="0" marL="0">
              <a:lnSpc>
                <a:spcPts val="3402"/>
              </a:lnSpc>
              <a:buNone/>
            </a:pPr>
            <a:r>
              <a:rPr lang="en-US" sz="2430" b="1" dirty="0">
                <a:solidFill>
                  <a:srgbClr val="CFCBBF"/>
                </a:solidFill>
                <a:latin typeface="Raleway" pitchFamily="34" charset="0"/>
                <a:ea typeface="Raleway" pitchFamily="34" charset="-122"/>
                <a:cs typeface="Raleway" pitchFamily="34" charset="-120"/>
              </a:rPr>
              <a:t>by Enrique Fernandez</a:t>
            </a:r>
            <a:endParaRPr lang="en-US" sz="2430"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091238" y="537924"/>
            <a:ext cx="7428905" cy="540068"/>
          </a:xfrm>
          <a:prstGeom prst="rect">
            <a:avLst/>
          </a:prstGeom>
          <a:noFill/>
          <a:ln/>
        </p:spPr>
        <p:txBody>
          <a:bodyPr wrap="none" rtlCol="0" anchor="t"/>
          <a:lstStyle/>
          <a:p>
            <a:pPr indent="0" marL="0">
              <a:lnSpc>
                <a:spcPts val="4253"/>
              </a:lnSpc>
              <a:buNone/>
            </a:pPr>
            <a:r>
              <a:rPr lang="en-US" sz="3402" dirty="0">
                <a:solidFill>
                  <a:srgbClr val="AE8625"/>
                </a:solidFill>
                <a:latin typeface="Prata" pitchFamily="34" charset="0"/>
                <a:ea typeface="Prata" pitchFamily="34" charset="-122"/>
                <a:cs typeface="Prata" pitchFamily="34" charset="-120"/>
              </a:rPr>
              <a:t>¿Qué es la normalización de tablas?</a:t>
            </a:r>
            <a:endParaRPr lang="en-US" sz="3402" dirty="0"/>
          </a:p>
        </p:txBody>
      </p:sp>
      <p:sp>
        <p:nvSpPr>
          <p:cNvPr id="6" name="Text 2"/>
          <p:cNvSpPr/>
          <p:nvPr/>
        </p:nvSpPr>
        <p:spPr>
          <a:xfrm>
            <a:off x="6091238" y="1337191"/>
            <a:ext cx="7934325" cy="553164"/>
          </a:xfrm>
          <a:prstGeom prst="rect">
            <a:avLst/>
          </a:prstGeom>
          <a:noFill/>
          <a:ln/>
        </p:spPr>
        <p:txBody>
          <a:bodyPr wrap="square" rtlCol="0" anchor="t"/>
          <a:lstStyle/>
          <a:p>
            <a:pPr indent="0" marL="0">
              <a:lnSpc>
                <a:spcPts val="2177"/>
              </a:lnSpc>
              <a:buNone/>
            </a:pPr>
            <a:r>
              <a:rPr lang="en-US" sz="1361" dirty="0">
                <a:solidFill>
                  <a:srgbClr val="CFCBBF"/>
                </a:solidFill>
                <a:latin typeface="Raleway" pitchFamily="34" charset="0"/>
                <a:ea typeface="Raleway" pitchFamily="34" charset="-122"/>
                <a:cs typeface="Raleway" pitchFamily="34" charset="-120"/>
              </a:rPr>
              <a:t>La normalización de tablas es el proceso de organizar los datos en una base de datos relacional para reducir la redundancia y mejorar la integridad de los datos.</a:t>
            </a:r>
            <a:endParaRPr lang="en-US" sz="1361" dirty="0"/>
          </a:p>
        </p:txBody>
      </p:sp>
      <p:sp>
        <p:nvSpPr>
          <p:cNvPr id="7" name="Shape 3"/>
          <p:cNvSpPr/>
          <p:nvPr/>
        </p:nvSpPr>
        <p:spPr>
          <a:xfrm>
            <a:off x="6091238" y="2084665"/>
            <a:ext cx="7934325" cy="1272183"/>
          </a:xfrm>
          <a:prstGeom prst="roundRect">
            <a:avLst>
              <a:gd name="adj" fmla="val 4075"/>
            </a:avLst>
          </a:prstGeom>
          <a:solidFill>
            <a:srgbClr val="2D3033"/>
          </a:solidFill>
          <a:ln/>
        </p:spPr>
      </p:sp>
      <p:sp>
        <p:nvSpPr>
          <p:cNvPr id="8" name="Text 4"/>
          <p:cNvSpPr/>
          <p:nvPr/>
        </p:nvSpPr>
        <p:spPr>
          <a:xfrm>
            <a:off x="6263997" y="2257425"/>
            <a:ext cx="2874050" cy="269915"/>
          </a:xfrm>
          <a:prstGeom prst="rect">
            <a:avLst/>
          </a:prstGeom>
          <a:noFill/>
          <a:ln/>
        </p:spPr>
        <p:txBody>
          <a:bodyPr wrap="none" rtlCol="0" anchor="t"/>
          <a:lstStyle/>
          <a:p>
            <a:pPr indent="0" marL="0">
              <a:lnSpc>
                <a:spcPts val="2126"/>
              </a:lnSpc>
              <a:buNone/>
            </a:pPr>
            <a:r>
              <a:rPr lang="en-US" sz="1701" dirty="0">
                <a:solidFill>
                  <a:srgbClr val="AE8625"/>
                </a:solidFill>
                <a:latin typeface="Prata" pitchFamily="34" charset="0"/>
                <a:ea typeface="Prata" pitchFamily="34" charset="-122"/>
                <a:cs typeface="Prata" pitchFamily="34" charset="-120"/>
              </a:rPr>
              <a:t>Reducción de Redundancia</a:t>
            </a:r>
            <a:endParaRPr lang="en-US" sz="1701" dirty="0"/>
          </a:p>
        </p:txBody>
      </p:sp>
      <p:sp>
        <p:nvSpPr>
          <p:cNvPr id="9" name="Text 5"/>
          <p:cNvSpPr/>
          <p:nvPr/>
        </p:nvSpPr>
        <p:spPr>
          <a:xfrm>
            <a:off x="6263997" y="2630924"/>
            <a:ext cx="7588806" cy="553164"/>
          </a:xfrm>
          <a:prstGeom prst="rect">
            <a:avLst/>
          </a:prstGeom>
          <a:noFill/>
          <a:ln/>
        </p:spPr>
        <p:txBody>
          <a:bodyPr wrap="square" rtlCol="0" anchor="t"/>
          <a:lstStyle/>
          <a:p>
            <a:pPr indent="0" marL="0">
              <a:lnSpc>
                <a:spcPts val="2177"/>
              </a:lnSpc>
              <a:buNone/>
            </a:pPr>
            <a:r>
              <a:rPr lang="en-US" sz="1361" dirty="0">
                <a:solidFill>
                  <a:srgbClr val="CFCBBF"/>
                </a:solidFill>
                <a:latin typeface="Raleway" pitchFamily="34" charset="0"/>
                <a:ea typeface="Raleway" pitchFamily="34" charset="-122"/>
                <a:cs typeface="Raleway" pitchFamily="34" charset="-120"/>
              </a:rPr>
              <a:t>Evita la repetición de información en diferentes tablas, mejorando la eficiencia de almacenamiento y actualización.</a:t>
            </a:r>
            <a:endParaRPr lang="en-US" sz="1361" dirty="0"/>
          </a:p>
        </p:txBody>
      </p:sp>
      <p:sp>
        <p:nvSpPr>
          <p:cNvPr id="10" name="Shape 6"/>
          <p:cNvSpPr/>
          <p:nvPr/>
        </p:nvSpPr>
        <p:spPr>
          <a:xfrm>
            <a:off x="6091238" y="3529608"/>
            <a:ext cx="7934325" cy="1272183"/>
          </a:xfrm>
          <a:prstGeom prst="roundRect">
            <a:avLst>
              <a:gd name="adj" fmla="val 4075"/>
            </a:avLst>
          </a:prstGeom>
          <a:solidFill>
            <a:srgbClr val="2D3033"/>
          </a:solidFill>
          <a:ln/>
        </p:spPr>
      </p:sp>
      <p:sp>
        <p:nvSpPr>
          <p:cNvPr id="11" name="Text 7"/>
          <p:cNvSpPr/>
          <p:nvPr/>
        </p:nvSpPr>
        <p:spPr>
          <a:xfrm>
            <a:off x="6263997" y="3702368"/>
            <a:ext cx="2160270" cy="269915"/>
          </a:xfrm>
          <a:prstGeom prst="rect">
            <a:avLst/>
          </a:prstGeom>
          <a:noFill/>
          <a:ln/>
        </p:spPr>
        <p:txBody>
          <a:bodyPr wrap="none" rtlCol="0" anchor="t"/>
          <a:lstStyle/>
          <a:p>
            <a:pPr indent="0" marL="0">
              <a:lnSpc>
                <a:spcPts val="2126"/>
              </a:lnSpc>
              <a:buNone/>
            </a:pPr>
            <a:r>
              <a:rPr lang="en-US" sz="1701" dirty="0">
                <a:solidFill>
                  <a:srgbClr val="AE8625"/>
                </a:solidFill>
                <a:latin typeface="Prata" pitchFamily="34" charset="0"/>
                <a:ea typeface="Prata" pitchFamily="34" charset="-122"/>
                <a:cs typeface="Prata" pitchFamily="34" charset="-120"/>
              </a:rPr>
              <a:t>Integridad de Datos</a:t>
            </a:r>
            <a:endParaRPr lang="en-US" sz="1701" dirty="0"/>
          </a:p>
        </p:txBody>
      </p:sp>
      <p:sp>
        <p:nvSpPr>
          <p:cNvPr id="12" name="Text 8"/>
          <p:cNvSpPr/>
          <p:nvPr/>
        </p:nvSpPr>
        <p:spPr>
          <a:xfrm>
            <a:off x="6263997" y="4075867"/>
            <a:ext cx="7588806" cy="553164"/>
          </a:xfrm>
          <a:prstGeom prst="rect">
            <a:avLst/>
          </a:prstGeom>
          <a:noFill/>
          <a:ln/>
        </p:spPr>
        <p:txBody>
          <a:bodyPr wrap="square" rtlCol="0" anchor="t"/>
          <a:lstStyle/>
          <a:p>
            <a:pPr indent="0" marL="0">
              <a:lnSpc>
                <a:spcPts val="2177"/>
              </a:lnSpc>
              <a:buNone/>
            </a:pPr>
            <a:r>
              <a:rPr lang="en-US" sz="1361" dirty="0">
                <a:solidFill>
                  <a:srgbClr val="CFCBBF"/>
                </a:solidFill>
                <a:latin typeface="Raleway" pitchFamily="34" charset="0"/>
                <a:ea typeface="Raleway" pitchFamily="34" charset="-122"/>
                <a:cs typeface="Raleway" pitchFamily="34" charset="-120"/>
              </a:rPr>
              <a:t>Asegura la consistencia y precisión de la información, minimizando la posibilidad de errores y contradicciones.</a:t>
            </a:r>
            <a:endParaRPr lang="en-US" sz="1361" dirty="0"/>
          </a:p>
        </p:txBody>
      </p:sp>
      <p:sp>
        <p:nvSpPr>
          <p:cNvPr id="13" name="Shape 9"/>
          <p:cNvSpPr/>
          <p:nvPr/>
        </p:nvSpPr>
        <p:spPr>
          <a:xfrm>
            <a:off x="6091238" y="4974550"/>
            <a:ext cx="7934325" cy="1272183"/>
          </a:xfrm>
          <a:prstGeom prst="roundRect">
            <a:avLst>
              <a:gd name="adj" fmla="val 4075"/>
            </a:avLst>
          </a:prstGeom>
          <a:solidFill>
            <a:srgbClr val="2D3033"/>
          </a:solidFill>
          <a:ln/>
        </p:spPr>
      </p:sp>
      <p:sp>
        <p:nvSpPr>
          <p:cNvPr id="14" name="Text 10"/>
          <p:cNvSpPr/>
          <p:nvPr/>
        </p:nvSpPr>
        <p:spPr>
          <a:xfrm>
            <a:off x="6263997" y="5147310"/>
            <a:ext cx="2958703" cy="269915"/>
          </a:xfrm>
          <a:prstGeom prst="rect">
            <a:avLst/>
          </a:prstGeom>
          <a:noFill/>
          <a:ln/>
        </p:spPr>
        <p:txBody>
          <a:bodyPr wrap="none" rtlCol="0" anchor="t"/>
          <a:lstStyle/>
          <a:p>
            <a:pPr indent="0" marL="0">
              <a:lnSpc>
                <a:spcPts val="2126"/>
              </a:lnSpc>
              <a:buNone/>
            </a:pPr>
            <a:r>
              <a:rPr lang="en-US" sz="1701" dirty="0">
                <a:solidFill>
                  <a:srgbClr val="AE8625"/>
                </a:solidFill>
                <a:latin typeface="Prata" pitchFamily="34" charset="0"/>
                <a:ea typeface="Prata" pitchFamily="34" charset="-122"/>
                <a:cs typeface="Prata" pitchFamily="34" charset="-120"/>
              </a:rPr>
              <a:t>Mantenimiento Simplificado</a:t>
            </a:r>
            <a:endParaRPr lang="en-US" sz="1701" dirty="0"/>
          </a:p>
        </p:txBody>
      </p:sp>
      <p:sp>
        <p:nvSpPr>
          <p:cNvPr id="15" name="Text 11"/>
          <p:cNvSpPr/>
          <p:nvPr/>
        </p:nvSpPr>
        <p:spPr>
          <a:xfrm>
            <a:off x="6263997" y="5520809"/>
            <a:ext cx="7588806" cy="553164"/>
          </a:xfrm>
          <a:prstGeom prst="rect">
            <a:avLst/>
          </a:prstGeom>
          <a:noFill/>
          <a:ln/>
        </p:spPr>
        <p:txBody>
          <a:bodyPr wrap="square" rtlCol="0" anchor="t"/>
          <a:lstStyle/>
          <a:p>
            <a:pPr indent="0" marL="0">
              <a:lnSpc>
                <a:spcPts val="2177"/>
              </a:lnSpc>
              <a:buNone/>
            </a:pPr>
            <a:r>
              <a:rPr lang="en-US" sz="1361" dirty="0">
                <a:solidFill>
                  <a:srgbClr val="CFCBBF"/>
                </a:solidFill>
                <a:latin typeface="Raleway" pitchFamily="34" charset="0"/>
                <a:ea typeface="Raleway" pitchFamily="34" charset="-122"/>
                <a:cs typeface="Raleway" pitchFamily="34" charset="-120"/>
              </a:rPr>
              <a:t>Facilita la actualización y modificación de los datos, ya que los cambios se realizan solo en una tabla específica.</a:t>
            </a:r>
            <a:endParaRPr lang="en-US" sz="1361" dirty="0"/>
          </a:p>
        </p:txBody>
      </p:sp>
      <p:sp>
        <p:nvSpPr>
          <p:cNvPr id="16" name="Shape 12"/>
          <p:cNvSpPr/>
          <p:nvPr/>
        </p:nvSpPr>
        <p:spPr>
          <a:xfrm>
            <a:off x="6091238" y="6419493"/>
            <a:ext cx="7934325" cy="1272183"/>
          </a:xfrm>
          <a:prstGeom prst="roundRect">
            <a:avLst>
              <a:gd name="adj" fmla="val 4075"/>
            </a:avLst>
          </a:prstGeom>
          <a:solidFill>
            <a:srgbClr val="2D3033"/>
          </a:solidFill>
          <a:ln/>
        </p:spPr>
      </p:sp>
      <p:sp>
        <p:nvSpPr>
          <p:cNvPr id="17" name="Text 13"/>
          <p:cNvSpPr/>
          <p:nvPr/>
        </p:nvSpPr>
        <p:spPr>
          <a:xfrm>
            <a:off x="6263997" y="6592253"/>
            <a:ext cx="2861548" cy="269915"/>
          </a:xfrm>
          <a:prstGeom prst="rect">
            <a:avLst/>
          </a:prstGeom>
          <a:noFill/>
          <a:ln/>
        </p:spPr>
        <p:txBody>
          <a:bodyPr wrap="none" rtlCol="0" anchor="t"/>
          <a:lstStyle/>
          <a:p>
            <a:pPr indent="0" marL="0">
              <a:lnSpc>
                <a:spcPts val="2126"/>
              </a:lnSpc>
              <a:buNone/>
            </a:pPr>
            <a:r>
              <a:rPr lang="en-US" sz="1701" dirty="0">
                <a:solidFill>
                  <a:srgbClr val="AE8625"/>
                </a:solidFill>
                <a:latin typeface="Prata" pitchFamily="34" charset="0"/>
                <a:ea typeface="Prata" pitchFamily="34" charset="-122"/>
                <a:cs typeface="Prata" pitchFamily="34" charset="-120"/>
              </a:rPr>
              <a:t>Flexibilidad y Escalabilidad</a:t>
            </a:r>
            <a:endParaRPr lang="en-US" sz="1701" dirty="0"/>
          </a:p>
        </p:txBody>
      </p:sp>
      <p:sp>
        <p:nvSpPr>
          <p:cNvPr id="18" name="Text 14"/>
          <p:cNvSpPr/>
          <p:nvPr/>
        </p:nvSpPr>
        <p:spPr>
          <a:xfrm>
            <a:off x="6263997" y="6965752"/>
            <a:ext cx="7588806" cy="553164"/>
          </a:xfrm>
          <a:prstGeom prst="rect">
            <a:avLst/>
          </a:prstGeom>
          <a:noFill/>
          <a:ln/>
        </p:spPr>
        <p:txBody>
          <a:bodyPr wrap="square" rtlCol="0" anchor="t"/>
          <a:lstStyle/>
          <a:p>
            <a:pPr indent="0" marL="0">
              <a:lnSpc>
                <a:spcPts val="2177"/>
              </a:lnSpc>
              <a:buNone/>
            </a:pPr>
            <a:r>
              <a:rPr lang="en-US" sz="1361" dirty="0">
                <a:solidFill>
                  <a:srgbClr val="CFCBBF"/>
                </a:solidFill>
                <a:latin typeface="Raleway" pitchFamily="34" charset="0"/>
                <a:ea typeface="Raleway" pitchFamily="34" charset="-122"/>
                <a:cs typeface="Raleway" pitchFamily="34" charset="-120"/>
              </a:rPr>
              <a:t>Permite la expansión de la base de datos sin afectar la estructura o la integridad de los datos existentes.</a:t>
            </a:r>
            <a:endParaRPr lang="en-US" sz="1361"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091238" y="570309"/>
            <a:ext cx="7934325" cy="1080135"/>
          </a:xfrm>
          <a:prstGeom prst="rect">
            <a:avLst/>
          </a:prstGeom>
          <a:noFill/>
          <a:ln/>
        </p:spPr>
        <p:txBody>
          <a:bodyPr wrap="square" rtlCol="0" anchor="t"/>
          <a:lstStyle/>
          <a:p>
            <a:pPr indent="0" marL="0">
              <a:lnSpc>
                <a:spcPts val="4253"/>
              </a:lnSpc>
              <a:buNone/>
            </a:pPr>
            <a:r>
              <a:rPr lang="en-US" sz="3402" dirty="0">
                <a:solidFill>
                  <a:srgbClr val="AE8625"/>
                </a:solidFill>
                <a:latin typeface="Prata" pitchFamily="34" charset="0"/>
                <a:ea typeface="Prata" pitchFamily="34" charset="-122"/>
                <a:cs typeface="Prata" pitchFamily="34" charset="-120"/>
              </a:rPr>
              <a:t>Objetivos de la normalización de tablas</a:t>
            </a:r>
            <a:endParaRPr lang="en-US" sz="3402" dirty="0"/>
          </a:p>
        </p:txBody>
      </p:sp>
      <p:sp>
        <p:nvSpPr>
          <p:cNvPr id="6" name="Text 2"/>
          <p:cNvSpPr/>
          <p:nvPr/>
        </p:nvSpPr>
        <p:spPr>
          <a:xfrm>
            <a:off x="6091238" y="1909643"/>
            <a:ext cx="7934325" cy="553164"/>
          </a:xfrm>
          <a:prstGeom prst="rect">
            <a:avLst/>
          </a:prstGeom>
          <a:noFill/>
          <a:ln/>
        </p:spPr>
        <p:txBody>
          <a:bodyPr wrap="square" rtlCol="0" anchor="t"/>
          <a:lstStyle/>
          <a:p>
            <a:pPr indent="0" marL="0">
              <a:lnSpc>
                <a:spcPts val="2177"/>
              </a:lnSpc>
              <a:buNone/>
            </a:pPr>
            <a:r>
              <a:rPr lang="en-US" sz="1361" dirty="0">
                <a:solidFill>
                  <a:srgbClr val="CFCBBF"/>
                </a:solidFill>
                <a:latin typeface="Raleway" pitchFamily="34" charset="0"/>
                <a:ea typeface="Raleway" pitchFamily="34" charset="-122"/>
                <a:cs typeface="Raleway" pitchFamily="34" charset="-120"/>
              </a:rPr>
              <a:t>La normalización de tablas tiene como objetivo principal optimizar la estructura de una base de datos relacional para garantizar la integridad y la eficiencia del almacenamiento de la información.</a:t>
            </a:r>
            <a:endParaRPr lang="en-US" sz="1361" dirty="0"/>
          </a:p>
        </p:txBody>
      </p:sp>
      <p:sp>
        <p:nvSpPr>
          <p:cNvPr id="7" name="Shape 3"/>
          <p:cNvSpPr/>
          <p:nvPr/>
        </p:nvSpPr>
        <p:spPr>
          <a:xfrm>
            <a:off x="6091238" y="2851428"/>
            <a:ext cx="388739" cy="388739"/>
          </a:xfrm>
          <a:prstGeom prst="roundRect">
            <a:avLst>
              <a:gd name="adj" fmla="val 13337"/>
            </a:avLst>
          </a:prstGeom>
          <a:solidFill>
            <a:srgbClr val="2D3033"/>
          </a:solidFill>
          <a:ln/>
        </p:spPr>
      </p:sp>
      <p:sp>
        <p:nvSpPr>
          <p:cNvPr id="8" name="Text 4"/>
          <p:cNvSpPr/>
          <p:nvPr/>
        </p:nvSpPr>
        <p:spPr>
          <a:xfrm>
            <a:off x="6240780" y="2916198"/>
            <a:ext cx="89535" cy="259199"/>
          </a:xfrm>
          <a:prstGeom prst="rect">
            <a:avLst/>
          </a:prstGeom>
          <a:noFill/>
          <a:ln/>
        </p:spPr>
        <p:txBody>
          <a:bodyPr wrap="none" rtlCol="0" anchor="t"/>
          <a:lstStyle/>
          <a:p>
            <a:pPr algn="ctr" indent="0" marL="0">
              <a:lnSpc>
                <a:spcPts val="2041"/>
              </a:lnSpc>
              <a:buNone/>
            </a:pPr>
            <a:r>
              <a:rPr lang="en-US" sz="2041" dirty="0">
                <a:solidFill>
                  <a:srgbClr val="AE8625"/>
                </a:solidFill>
                <a:latin typeface="Prata" pitchFamily="34" charset="0"/>
                <a:ea typeface="Prata" pitchFamily="34" charset="-122"/>
                <a:cs typeface="Prata" pitchFamily="34" charset="-120"/>
              </a:rPr>
              <a:t>1</a:t>
            </a:r>
            <a:endParaRPr lang="en-US" sz="2041" dirty="0"/>
          </a:p>
        </p:txBody>
      </p:sp>
      <p:sp>
        <p:nvSpPr>
          <p:cNvPr id="9" name="Text 5"/>
          <p:cNvSpPr/>
          <p:nvPr/>
        </p:nvSpPr>
        <p:spPr>
          <a:xfrm>
            <a:off x="6652736" y="2851428"/>
            <a:ext cx="2272784" cy="269915"/>
          </a:xfrm>
          <a:prstGeom prst="rect">
            <a:avLst/>
          </a:prstGeom>
          <a:noFill/>
          <a:ln/>
        </p:spPr>
        <p:txBody>
          <a:bodyPr wrap="none" rtlCol="0" anchor="t"/>
          <a:lstStyle/>
          <a:p>
            <a:pPr indent="0" marL="0">
              <a:lnSpc>
                <a:spcPts val="2126"/>
              </a:lnSpc>
              <a:buNone/>
            </a:pPr>
            <a:r>
              <a:rPr lang="en-US" sz="1701" dirty="0">
                <a:solidFill>
                  <a:srgbClr val="AE8625"/>
                </a:solidFill>
                <a:latin typeface="Prata" pitchFamily="34" charset="0"/>
                <a:ea typeface="Prata" pitchFamily="34" charset="-122"/>
                <a:cs typeface="Prata" pitchFamily="34" charset="-120"/>
              </a:rPr>
              <a:t>Reducir Redundancia</a:t>
            </a:r>
            <a:endParaRPr lang="en-US" sz="1701" dirty="0"/>
          </a:p>
        </p:txBody>
      </p:sp>
      <p:sp>
        <p:nvSpPr>
          <p:cNvPr id="10" name="Text 6"/>
          <p:cNvSpPr/>
          <p:nvPr/>
        </p:nvSpPr>
        <p:spPr>
          <a:xfrm>
            <a:off x="6652736" y="3224927"/>
            <a:ext cx="7372826" cy="553164"/>
          </a:xfrm>
          <a:prstGeom prst="rect">
            <a:avLst/>
          </a:prstGeom>
          <a:noFill/>
          <a:ln/>
        </p:spPr>
        <p:txBody>
          <a:bodyPr wrap="square" rtlCol="0" anchor="t"/>
          <a:lstStyle/>
          <a:p>
            <a:pPr indent="0" marL="0">
              <a:lnSpc>
                <a:spcPts val="2177"/>
              </a:lnSpc>
              <a:buNone/>
            </a:pPr>
            <a:r>
              <a:rPr lang="en-US" sz="1361" dirty="0">
                <a:solidFill>
                  <a:srgbClr val="CFCBBF"/>
                </a:solidFill>
                <a:latin typeface="Raleway" pitchFamily="34" charset="0"/>
                <a:ea typeface="Raleway" pitchFamily="34" charset="-122"/>
                <a:cs typeface="Raleway" pitchFamily="34" charset="-120"/>
              </a:rPr>
              <a:t>Evitar la duplicación de datos para optimizar el almacenamiento y reducir el espacio en disco.</a:t>
            </a:r>
            <a:endParaRPr lang="en-US" sz="1361" dirty="0"/>
          </a:p>
        </p:txBody>
      </p:sp>
      <p:sp>
        <p:nvSpPr>
          <p:cNvPr id="11" name="Shape 7"/>
          <p:cNvSpPr/>
          <p:nvPr/>
        </p:nvSpPr>
        <p:spPr>
          <a:xfrm>
            <a:off x="6091238" y="4145161"/>
            <a:ext cx="388739" cy="388739"/>
          </a:xfrm>
          <a:prstGeom prst="roundRect">
            <a:avLst>
              <a:gd name="adj" fmla="val 13337"/>
            </a:avLst>
          </a:prstGeom>
          <a:solidFill>
            <a:srgbClr val="2D3033"/>
          </a:solidFill>
          <a:ln/>
        </p:spPr>
      </p:sp>
      <p:sp>
        <p:nvSpPr>
          <p:cNvPr id="12" name="Text 8"/>
          <p:cNvSpPr/>
          <p:nvPr/>
        </p:nvSpPr>
        <p:spPr>
          <a:xfrm>
            <a:off x="6206133" y="4209931"/>
            <a:ext cx="158948" cy="259199"/>
          </a:xfrm>
          <a:prstGeom prst="rect">
            <a:avLst/>
          </a:prstGeom>
          <a:noFill/>
          <a:ln/>
        </p:spPr>
        <p:txBody>
          <a:bodyPr wrap="none" rtlCol="0" anchor="t"/>
          <a:lstStyle/>
          <a:p>
            <a:pPr algn="ctr" indent="0" marL="0">
              <a:lnSpc>
                <a:spcPts val="2041"/>
              </a:lnSpc>
              <a:buNone/>
            </a:pPr>
            <a:r>
              <a:rPr lang="en-US" sz="2041" dirty="0">
                <a:solidFill>
                  <a:srgbClr val="AE8625"/>
                </a:solidFill>
                <a:latin typeface="Prata" pitchFamily="34" charset="0"/>
                <a:ea typeface="Prata" pitchFamily="34" charset="-122"/>
                <a:cs typeface="Prata" pitchFamily="34" charset="-120"/>
              </a:rPr>
              <a:t>2</a:t>
            </a:r>
            <a:endParaRPr lang="en-US" sz="2041" dirty="0"/>
          </a:p>
        </p:txBody>
      </p:sp>
      <p:sp>
        <p:nvSpPr>
          <p:cNvPr id="13" name="Text 9"/>
          <p:cNvSpPr/>
          <p:nvPr/>
        </p:nvSpPr>
        <p:spPr>
          <a:xfrm>
            <a:off x="6652736" y="4145161"/>
            <a:ext cx="2227421" cy="269915"/>
          </a:xfrm>
          <a:prstGeom prst="rect">
            <a:avLst/>
          </a:prstGeom>
          <a:noFill/>
          <a:ln/>
        </p:spPr>
        <p:txBody>
          <a:bodyPr wrap="none" rtlCol="0" anchor="t"/>
          <a:lstStyle/>
          <a:p>
            <a:pPr indent="0" marL="0">
              <a:lnSpc>
                <a:spcPts val="2126"/>
              </a:lnSpc>
              <a:buNone/>
            </a:pPr>
            <a:r>
              <a:rPr lang="en-US" sz="1701" dirty="0">
                <a:solidFill>
                  <a:srgbClr val="AE8625"/>
                </a:solidFill>
                <a:latin typeface="Prata" pitchFamily="34" charset="0"/>
                <a:ea typeface="Prata" pitchFamily="34" charset="-122"/>
                <a:cs typeface="Prata" pitchFamily="34" charset="-120"/>
              </a:rPr>
              <a:t>Minimizar Anomalías</a:t>
            </a:r>
            <a:endParaRPr lang="en-US" sz="1701" dirty="0"/>
          </a:p>
        </p:txBody>
      </p:sp>
      <p:sp>
        <p:nvSpPr>
          <p:cNvPr id="14" name="Text 10"/>
          <p:cNvSpPr/>
          <p:nvPr/>
        </p:nvSpPr>
        <p:spPr>
          <a:xfrm>
            <a:off x="6652736" y="4518660"/>
            <a:ext cx="7372826" cy="553164"/>
          </a:xfrm>
          <a:prstGeom prst="rect">
            <a:avLst/>
          </a:prstGeom>
          <a:noFill/>
          <a:ln/>
        </p:spPr>
        <p:txBody>
          <a:bodyPr wrap="square" rtlCol="0" anchor="t"/>
          <a:lstStyle/>
          <a:p>
            <a:pPr indent="0" marL="0">
              <a:lnSpc>
                <a:spcPts val="2177"/>
              </a:lnSpc>
              <a:buNone/>
            </a:pPr>
            <a:r>
              <a:rPr lang="en-US" sz="1361" dirty="0">
                <a:solidFill>
                  <a:srgbClr val="CFCBBF"/>
                </a:solidFill>
                <a:latin typeface="Raleway" pitchFamily="34" charset="0"/>
                <a:ea typeface="Raleway" pitchFamily="34" charset="-122"/>
                <a:cs typeface="Raleway" pitchFamily="34" charset="-120"/>
              </a:rPr>
              <a:t>Prevenir errores de consistencia de datos, como actualizaciones inconsistentes o eliminaciones accidentales.</a:t>
            </a:r>
            <a:endParaRPr lang="en-US" sz="1361" dirty="0"/>
          </a:p>
        </p:txBody>
      </p:sp>
      <p:sp>
        <p:nvSpPr>
          <p:cNvPr id="15" name="Shape 11"/>
          <p:cNvSpPr/>
          <p:nvPr/>
        </p:nvSpPr>
        <p:spPr>
          <a:xfrm>
            <a:off x="6091238" y="5438894"/>
            <a:ext cx="388739" cy="388739"/>
          </a:xfrm>
          <a:prstGeom prst="roundRect">
            <a:avLst>
              <a:gd name="adj" fmla="val 13337"/>
            </a:avLst>
          </a:prstGeom>
          <a:solidFill>
            <a:srgbClr val="2D3033"/>
          </a:solidFill>
          <a:ln/>
        </p:spPr>
      </p:sp>
      <p:sp>
        <p:nvSpPr>
          <p:cNvPr id="16" name="Text 12"/>
          <p:cNvSpPr/>
          <p:nvPr/>
        </p:nvSpPr>
        <p:spPr>
          <a:xfrm>
            <a:off x="6205180" y="5503664"/>
            <a:ext cx="160734" cy="259199"/>
          </a:xfrm>
          <a:prstGeom prst="rect">
            <a:avLst/>
          </a:prstGeom>
          <a:noFill/>
          <a:ln/>
        </p:spPr>
        <p:txBody>
          <a:bodyPr wrap="none" rtlCol="0" anchor="t"/>
          <a:lstStyle/>
          <a:p>
            <a:pPr algn="ctr" indent="0" marL="0">
              <a:lnSpc>
                <a:spcPts val="2041"/>
              </a:lnSpc>
              <a:buNone/>
            </a:pPr>
            <a:r>
              <a:rPr lang="en-US" sz="2041" dirty="0">
                <a:solidFill>
                  <a:srgbClr val="AE8625"/>
                </a:solidFill>
                <a:latin typeface="Prata" pitchFamily="34" charset="0"/>
                <a:ea typeface="Prata" pitchFamily="34" charset="-122"/>
                <a:cs typeface="Prata" pitchFamily="34" charset="-120"/>
              </a:rPr>
              <a:t>3</a:t>
            </a:r>
            <a:endParaRPr lang="en-US" sz="2041" dirty="0"/>
          </a:p>
        </p:txBody>
      </p:sp>
      <p:sp>
        <p:nvSpPr>
          <p:cNvPr id="17" name="Text 13"/>
          <p:cNvSpPr/>
          <p:nvPr/>
        </p:nvSpPr>
        <p:spPr>
          <a:xfrm>
            <a:off x="6652736" y="5438894"/>
            <a:ext cx="2211943" cy="269915"/>
          </a:xfrm>
          <a:prstGeom prst="rect">
            <a:avLst/>
          </a:prstGeom>
          <a:noFill/>
          <a:ln/>
        </p:spPr>
        <p:txBody>
          <a:bodyPr wrap="none" rtlCol="0" anchor="t"/>
          <a:lstStyle/>
          <a:p>
            <a:pPr indent="0" marL="0">
              <a:lnSpc>
                <a:spcPts val="2126"/>
              </a:lnSpc>
              <a:buNone/>
            </a:pPr>
            <a:r>
              <a:rPr lang="en-US" sz="1701" dirty="0">
                <a:solidFill>
                  <a:srgbClr val="AE8625"/>
                </a:solidFill>
                <a:latin typeface="Prata" pitchFamily="34" charset="0"/>
                <a:ea typeface="Prata" pitchFamily="34" charset="-122"/>
                <a:cs typeface="Prata" pitchFamily="34" charset="-120"/>
              </a:rPr>
              <a:t>Mejorar la Integridad</a:t>
            </a:r>
            <a:endParaRPr lang="en-US" sz="1701" dirty="0"/>
          </a:p>
        </p:txBody>
      </p:sp>
      <p:sp>
        <p:nvSpPr>
          <p:cNvPr id="18" name="Text 14"/>
          <p:cNvSpPr/>
          <p:nvPr/>
        </p:nvSpPr>
        <p:spPr>
          <a:xfrm>
            <a:off x="6652736" y="5812393"/>
            <a:ext cx="7372826" cy="553164"/>
          </a:xfrm>
          <a:prstGeom prst="rect">
            <a:avLst/>
          </a:prstGeom>
          <a:noFill/>
          <a:ln/>
        </p:spPr>
        <p:txBody>
          <a:bodyPr wrap="square" rtlCol="0" anchor="t"/>
          <a:lstStyle/>
          <a:p>
            <a:pPr indent="0" marL="0">
              <a:lnSpc>
                <a:spcPts val="2177"/>
              </a:lnSpc>
              <a:buNone/>
            </a:pPr>
            <a:r>
              <a:rPr lang="en-US" sz="1361" dirty="0">
                <a:solidFill>
                  <a:srgbClr val="CFCBBF"/>
                </a:solidFill>
                <a:latin typeface="Raleway" pitchFamily="34" charset="0"/>
                <a:ea typeface="Raleway" pitchFamily="34" charset="-122"/>
                <a:cs typeface="Raleway" pitchFamily="34" charset="-120"/>
              </a:rPr>
              <a:t>Garantizar la precisión y la consistencia de los datos, asegurando que las relaciones entre las tablas se mantengan coherentes.</a:t>
            </a:r>
            <a:endParaRPr lang="en-US" sz="1361" dirty="0"/>
          </a:p>
        </p:txBody>
      </p:sp>
      <p:sp>
        <p:nvSpPr>
          <p:cNvPr id="19" name="Shape 15"/>
          <p:cNvSpPr/>
          <p:nvPr/>
        </p:nvSpPr>
        <p:spPr>
          <a:xfrm>
            <a:off x="6091238" y="6732627"/>
            <a:ext cx="388739" cy="388739"/>
          </a:xfrm>
          <a:prstGeom prst="roundRect">
            <a:avLst>
              <a:gd name="adj" fmla="val 13337"/>
            </a:avLst>
          </a:prstGeom>
          <a:solidFill>
            <a:srgbClr val="2D3033"/>
          </a:solidFill>
          <a:ln/>
        </p:spPr>
      </p:sp>
      <p:sp>
        <p:nvSpPr>
          <p:cNvPr id="20" name="Text 16"/>
          <p:cNvSpPr/>
          <p:nvPr/>
        </p:nvSpPr>
        <p:spPr>
          <a:xfrm>
            <a:off x="6209705" y="6797397"/>
            <a:ext cx="151686" cy="259199"/>
          </a:xfrm>
          <a:prstGeom prst="rect">
            <a:avLst/>
          </a:prstGeom>
          <a:noFill/>
          <a:ln/>
        </p:spPr>
        <p:txBody>
          <a:bodyPr wrap="none" rtlCol="0" anchor="t"/>
          <a:lstStyle/>
          <a:p>
            <a:pPr algn="ctr" indent="0" marL="0">
              <a:lnSpc>
                <a:spcPts val="2041"/>
              </a:lnSpc>
              <a:buNone/>
            </a:pPr>
            <a:r>
              <a:rPr lang="en-US" sz="2041" dirty="0">
                <a:solidFill>
                  <a:srgbClr val="AE8625"/>
                </a:solidFill>
                <a:latin typeface="Prata" pitchFamily="34" charset="0"/>
                <a:ea typeface="Prata" pitchFamily="34" charset="-122"/>
                <a:cs typeface="Prata" pitchFamily="34" charset="-120"/>
              </a:rPr>
              <a:t>4</a:t>
            </a:r>
            <a:endParaRPr lang="en-US" sz="2041" dirty="0"/>
          </a:p>
        </p:txBody>
      </p:sp>
      <p:sp>
        <p:nvSpPr>
          <p:cNvPr id="21" name="Text 17"/>
          <p:cNvSpPr/>
          <p:nvPr/>
        </p:nvSpPr>
        <p:spPr>
          <a:xfrm>
            <a:off x="6652736" y="6732627"/>
            <a:ext cx="2732008" cy="269915"/>
          </a:xfrm>
          <a:prstGeom prst="rect">
            <a:avLst/>
          </a:prstGeom>
          <a:noFill/>
          <a:ln/>
        </p:spPr>
        <p:txBody>
          <a:bodyPr wrap="none" rtlCol="0" anchor="t"/>
          <a:lstStyle/>
          <a:p>
            <a:pPr indent="0" marL="0">
              <a:lnSpc>
                <a:spcPts val="2126"/>
              </a:lnSpc>
              <a:buNone/>
            </a:pPr>
            <a:r>
              <a:rPr lang="en-US" sz="1701" dirty="0">
                <a:solidFill>
                  <a:srgbClr val="AE8625"/>
                </a:solidFill>
                <a:latin typeface="Prata" pitchFamily="34" charset="0"/>
                <a:ea typeface="Prata" pitchFamily="34" charset="-122"/>
                <a:cs typeface="Prata" pitchFamily="34" charset="-120"/>
              </a:rPr>
              <a:t>Facilitar el Mantenimiento</a:t>
            </a:r>
            <a:endParaRPr lang="en-US" sz="1701" dirty="0"/>
          </a:p>
        </p:txBody>
      </p:sp>
      <p:sp>
        <p:nvSpPr>
          <p:cNvPr id="22" name="Text 18"/>
          <p:cNvSpPr/>
          <p:nvPr/>
        </p:nvSpPr>
        <p:spPr>
          <a:xfrm>
            <a:off x="6652736" y="7106126"/>
            <a:ext cx="7372826" cy="553164"/>
          </a:xfrm>
          <a:prstGeom prst="rect">
            <a:avLst/>
          </a:prstGeom>
          <a:noFill/>
          <a:ln/>
        </p:spPr>
        <p:txBody>
          <a:bodyPr wrap="square" rtlCol="0" anchor="t"/>
          <a:lstStyle/>
          <a:p>
            <a:pPr indent="0" marL="0">
              <a:lnSpc>
                <a:spcPts val="2177"/>
              </a:lnSpc>
              <a:buNone/>
            </a:pPr>
            <a:r>
              <a:rPr lang="en-US" sz="1361" dirty="0">
                <a:solidFill>
                  <a:srgbClr val="CFCBBF"/>
                </a:solidFill>
                <a:latin typeface="Raleway" pitchFamily="34" charset="0"/>
                <a:ea typeface="Raleway" pitchFamily="34" charset="-122"/>
                <a:cs typeface="Raleway" pitchFamily="34" charset="-120"/>
              </a:rPr>
              <a:t>Simplificar las tareas de actualización, modificación y eliminación de datos, reduciendo el riesgo de errores.</a:t>
            </a:r>
            <a:endParaRPr lang="en-US" sz="1361"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864037" y="1216938"/>
            <a:ext cx="9831824" cy="771525"/>
          </a:xfrm>
          <a:prstGeom prst="rect">
            <a:avLst/>
          </a:prstGeom>
          <a:noFill/>
          <a:ln/>
        </p:spPr>
        <p:txBody>
          <a:bodyPr wrap="none" rtlCol="0" anchor="t"/>
          <a:lstStyle/>
          <a:p>
            <a:pPr indent="0" marL="0">
              <a:lnSpc>
                <a:spcPts val="6075"/>
              </a:lnSpc>
              <a:buNone/>
            </a:pPr>
            <a:r>
              <a:rPr lang="en-US" sz="4860" dirty="0">
                <a:solidFill>
                  <a:srgbClr val="AE8625"/>
                </a:solidFill>
                <a:latin typeface="Prata" pitchFamily="34" charset="0"/>
                <a:ea typeface="Prata" pitchFamily="34" charset="-122"/>
                <a:cs typeface="Prata" pitchFamily="34" charset="-120"/>
              </a:rPr>
              <a:t>Formas normales: 1FN, 2FN, 3FN</a:t>
            </a:r>
            <a:endParaRPr lang="en-US" sz="4860" dirty="0"/>
          </a:p>
        </p:txBody>
      </p:sp>
      <p:sp>
        <p:nvSpPr>
          <p:cNvPr id="5" name="Text 2"/>
          <p:cNvSpPr/>
          <p:nvPr/>
        </p:nvSpPr>
        <p:spPr>
          <a:xfrm>
            <a:off x="864037" y="2482215"/>
            <a:ext cx="12902327" cy="1185148"/>
          </a:xfrm>
          <a:prstGeom prst="rect">
            <a:avLst/>
          </a:prstGeom>
          <a:noFill/>
          <a:ln/>
        </p:spPr>
        <p:txBody>
          <a:bodyPr wrap="square" rtlCol="0" anchor="t"/>
          <a:lstStyle/>
          <a:p>
            <a:pPr indent="0" marL="0">
              <a:lnSpc>
                <a:spcPts val="3110"/>
              </a:lnSpc>
              <a:buNone/>
            </a:pPr>
            <a:r>
              <a:rPr lang="en-US" sz="1944" dirty="0">
                <a:solidFill>
                  <a:srgbClr val="CFCBBF"/>
                </a:solidFill>
                <a:latin typeface="Raleway" pitchFamily="34" charset="0"/>
                <a:ea typeface="Raleway" pitchFamily="34" charset="-122"/>
                <a:cs typeface="Raleway" pitchFamily="34" charset="-120"/>
              </a:rPr>
              <a:t>Existen diferentes formas normales (FN) que representan niveles progresivos de normalización, desde la más básica (1FN) hasta la más estricta (3FN). Cada FN tiene reglas específicas que deben cumplirse para alcanzar ese nivel.</a:t>
            </a:r>
            <a:endParaRPr lang="en-US" sz="1944" dirty="0"/>
          </a:p>
        </p:txBody>
      </p:sp>
      <p:sp>
        <p:nvSpPr>
          <p:cNvPr id="6" name="Text 3"/>
          <p:cNvSpPr/>
          <p:nvPr/>
        </p:nvSpPr>
        <p:spPr>
          <a:xfrm>
            <a:off x="864037" y="4191833"/>
            <a:ext cx="3898821" cy="771525"/>
          </a:xfrm>
          <a:prstGeom prst="rect">
            <a:avLst/>
          </a:prstGeom>
          <a:noFill/>
          <a:ln/>
        </p:spPr>
        <p:txBody>
          <a:bodyPr wrap="square" rtlCol="0" anchor="t"/>
          <a:lstStyle/>
          <a:p>
            <a:pPr indent="0" marL="0">
              <a:lnSpc>
                <a:spcPts val="3038"/>
              </a:lnSpc>
              <a:buNone/>
            </a:pPr>
            <a:r>
              <a:rPr lang="en-US" sz="2430" dirty="0">
                <a:solidFill>
                  <a:srgbClr val="AE8625"/>
                </a:solidFill>
                <a:latin typeface="Prata" pitchFamily="34" charset="0"/>
                <a:ea typeface="Prata" pitchFamily="34" charset="-122"/>
                <a:cs typeface="Prata" pitchFamily="34" charset="-120"/>
              </a:rPr>
              <a:t>1FN (Primera Forma Normal)</a:t>
            </a:r>
            <a:endParaRPr lang="en-US" sz="2430" dirty="0"/>
          </a:p>
        </p:txBody>
      </p:sp>
      <p:sp>
        <p:nvSpPr>
          <p:cNvPr id="7" name="Text 4"/>
          <p:cNvSpPr/>
          <p:nvPr/>
        </p:nvSpPr>
        <p:spPr>
          <a:xfrm>
            <a:off x="864037" y="5210175"/>
            <a:ext cx="3898821" cy="1580198"/>
          </a:xfrm>
          <a:prstGeom prst="rect">
            <a:avLst/>
          </a:prstGeom>
          <a:noFill/>
          <a:ln/>
        </p:spPr>
        <p:txBody>
          <a:bodyPr wrap="square" rtlCol="0" anchor="t"/>
          <a:lstStyle/>
          <a:p>
            <a:pPr indent="0" marL="0">
              <a:lnSpc>
                <a:spcPts val="3110"/>
              </a:lnSpc>
              <a:buNone/>
            </a:pPr>
            <a:r>
              <a:rPr lang="en-US" sz="1944" dirty="0">
                <a:solidFill>
                  <a:srgbClr val="CFCBBF"/>
                </a:solidFill>
                <a:latin typeface="Raleway" pitchFamily="34" charset="0"/>
                <a:ea typeface="Raleway" pitchFamily="34" charset="-122"/>
                <a:cs typeface="Raleway" pitchFamily="34" charset="-120"/>
              </a:rPr>
              <a:t>Elimina grupos repetidos de datos, creando una tabla donde cada columna representa un atributo único.</a:t>
            </a:r>
            <a:endParaRPr lang="en-US" sz="1944" dirty="0"/>
          </a:p>
        </p:txBody>
      </p:sp>
      <p:sp>
        <p:nvSpPr>
          <p:cNvPr id="8" name="Text 5"/>
          <p:cNvSpPr/>
          <p:nvPr/>
        </p:nvSpPr>
        <p:spPr>
          <a:xfrm>
            <a:off x="5372695" y="4191833"/>
            <a:ext cx="3898821" cy="771525"/>
          </a:xfrm>
          <a:prstGeom prst="rect">
            <a:avLst/>
          </a:prstGeom>
          <a:noFill/>
          <a:ln/>
        </p:spPr>
        <p:txBody>
          <a:bodyPr wrap="square" rtlCol="0" anchor="t"/>
          <a:lstStyle/>
          <a:p>
            <a:pPr indent="0" marL="0">
              <a:lnSpc>
                <a:spcPts val="3038"/>
              </a:lnSpc>
              <a:buNone/>
            </a:pPr>
            <a:r>
              <a:rPr lang="en-US" sz="2430" dirty="0">
                <a:solidFill>
                  <a:srgbClr val="AE8625"/>
                </a:solidFill>
                <a:latin typeface="Prata" pitchFamily="34" charset="0"/>
                <a:ea typeface="Prata" pitchFamily="34" charset="-122"/>
                <a:cs typeface="Prata" pitchFamily="34" charset="-120"/>
              </a:rPr>
              <a:t>2FN (Segunda Forma Normal)</a:t>
            </a:r>
            <a:endParaRPr lang="en-US" sz="2430" dirty="0"/>
          </a:p>
        </p:txBody>
      </p:sp>
      <p:sp>
        <p:nvSpPr>
          <p:cNvPr id="9" name="Text 6"/>
          <p:cNvSpPr/>
          <p:nvPr/>
        </p:nvSpPr>
        <p:spPr>
          <a:xfrm>
            <a:off x="5372695" y="5210175"/>
            <a:ext cx="3898821" cy="1580198"/>
          </a:xfrm>
          <a:prstGeom prst="rect">
            <a:avLst/>
          </a:prstGeom>
          <a:noFill/>
          <a:ln/>
        </p:spPr>
        <p:txBody>
          <a:bodyPr wrap="square" rtlCol="0" anchor="t"/>
          <a:lstStyle/>
          <a:p>
            <a:pPr indent="0" marL="0">
              <a:lnSpc>
                <a:spcPts val="3110"/>
              </a:lnSpc>
              <a:buNone/>
            </a:pPr>
            <a:r>
              <a:rPr lang="en-US" sz="1944" dirty="0">
                <a:solidFill>
                  <a:srgbClr val="CFCBBF"/>
                </a:solidFill>
                <a:latin typeface="Raleway" pitchFamily="34" charset="0"/>
                <a:ea typeface="Raleway" pitchFamily="34" charset="-122"/>
                <a:cs typeface="Raleway" pitchFamily="34" charset="-120"/>
              </a:rPr>
              <a:t>Asegura que la tabla esté en 1FN y que todos los atributos no clave dependan completamente de la clave principal.</a:t>
            </a:r>
            <a:endParaRPr lang="en-US" sz="1944" dirty="0"/>
          </a:p>
        </p:txBody>
      </p:sp>
      <p:sp>
        <p:nvSpPr>
          <p:cNvPr id="10" name="Text 7"/>
          <p:cNvSpPr/>
          <p:nvPr/>
        </p:nvSpPr>
        <p:spPr>
          <a:xfrm>
            <a:off x="9881354" y="4191833"/>
            <a:ext cx="3898821" cy="771525"/>
          </a:xfrm>
          <a:prstGeom prst="rect">
            <a:avLst/>
          </a:prstGeom>
          <a:noFill/>
          <a:ln/>
        </p:spPr>
        <p:txBody>
          <a:bodyPr wrap="square" rtlCol="0" anchor="t"/>
          <a:lstStyle/>
          <a:p>
            <a:pPr indent="0" marL="0">
              <a:lnSpc>
                <a:spcPts val="3038"/>
              </a:lnSpc>
              <a:buNone/>
            </a:pPr>
            <a:r>
              <a:rPr lang="en-US" sz="2430" dirty="0">
                <a:solidFill>
                  <a:srgbClr val="AE8625"/>
                </a:solidFill>
                <a:latin typeface="Prata" pitchFamily="34" charset="0"/>
                <a:ea typeface="Prata" pitchFamily="34" charset="-122"/>
                <a:cs typeface="Prata" pitchFamily="34" charset="-120"/>
              </a:rPr>
              <a:t>3FN (Tercera Forma Normal)</a:t>
            </a:r>
            <a:endParaRPr lang="en-US" sz="2430" dirty="0"/>
          </a:p>
        </p:txBody>
      </p:sp>
      <p:sp>
        <p:nvSpPr>
          <p:cNvPr id="11" name="Text 8"/>
          <p:cNvSpPr/>
          <p:nvPr/>
        </p:nvSpPr>
        <p:spPr>
          <a:xfrm>
            <a:off x="9881354" y="5210175"/>
            <a:ext cx="3898821" cy="1580198"/>
          </a:xfrm>
          <a:prstGeom prst="rect">
            <a:avLst/>
          </a:prstGeom>
          <a:noFill/>
          <a:ln/>
        </p:spPr>
        <p:txBody>
          <a:bodyPr wrap="square" rtlCol="0" anchor="t"/>
          <a:lstStyle/>
          <a:p>
            <a:pPr indent="0" marL="0">
              <a:lnSpc>
                <a:spcPts val="3110"/>
              </a:lnSpc>
              <a:buNone/>
            </a:pPr>
            <a:r>
              <a:rPr lang="en-US" sz="1944" dirty="0">
                <a:solidFill>
                  <a:srgbClr val="CFCBBF"/>
                </a:solidFill>
                <a:latin typeface="Raleway" pitchFamily="34" charset="0"/>
                <a:ea typeface="Raleway" pitchFamily="34" charset="-122"/>
                <a:cs typeface="Raleway" pitchFamily="34" charset="-120"/>
              </a:rPr>
              <a:t>Asegura que la tabla esté en 2FN y que los atributos no clave no dependan de otros atributos no clave.</a:t>
            </a:r>
            <a:endParaRPr lang="en-US" sz="1944"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04837" y="676156"/>
            <a:ext cx="6694527" cy="540068"/>
          </a:xfrm>
          <a:prstGeom prst="rect">
            <a:avLst/>
          </a:prstGeom>
          <a:noFill/>
          <a:ln/>
        </p:spPr>
        <p:txBody>
          <a:bodyPr wrap="none" rtlCol="0" anchor="t"/>
          <a:lstStyle/>
          <a:p>
            <a:pPr indent="0" marL="0">
              <a:lnSpc>
                <a:spcPts val="4253"/>
              </a:lnSpc>
              <a:buNone/>
            </a:pPr>
            <a:r>
              <a:rPr lang="en-US" sz="3402" dirty="0">
                <a:solidFill>
                  <a:srgbClr val="AE8625"/>
                </a:solidFill>
                <a:latin typeface="Prata" pitchFamily="34" charset="0"/>
                <a:ea typeface="Prata" pitchFamily="34" charset="-122"/>
                <a:cs typeface="Prata" pitchFamily="34" charset="-120"/>
              </a:rPr>
              <a:t>Pasos para normalizar una tabla</a:t>
            </a:r>
            <a:endParaRPr lang="en-US" sz="3402" dirty="0"/>
          </a:p>
        </p:txBody>
      </p:sp>
      <p:sp>
        <p:nvSpPr>
          <p:cNvPr id="6" name="Text 2"/>
          <p:cNvSpPr/>
          <p:nvPr/>
        </p:nvSpPr>
        <p:spPr>
          <a:xfrm>
            <a:off x="604837" y="1475423"/>
            <a:ext cx="7934325" cy="553164"/>
          </a:xfrm>
          <a:prstGeom prst="rect">
            <a:avLst/>
          </a:prstGeom>
          <a:noFill/>
          <a:ln/>
        </p:spPr>
        <p:txBody>
          <a:bodyPr wrap="square" rtlCol="0" anchor="t"/>
          <a:lstStyle/>
          <a:p>
            <a:pPr indent="0" marL="0">
              <a:lnSpc>
                <a:spcPts val="2177"/>
              </a:lnSpc>
              <a:buNone/>
            </a:pPr>
            <a:r>
              <a:rPr lang="en-US" sz="1361" dirty="0">
                <a:solidFill>
                  <a:srgbClr val="CFCBBF"/>
                </a:solidFill>
                <a:latin typeface="Raleway" pitchFamily="34" charset="0"/>
                <a:ea typeface="Raleway" pitchFamily="34" charset="-122"/>
                <a:cs typeface="Raleway" pitchFamily="34" charset="-120"/>
              </a:rPr>
              <a:t>La normalización de tablas se realiza mediante una serie de pasos que implican la identificación de dependencias y la reestructuración de la información en tablas separadas.</a:t>
            </a:r>
            <a:endParaRPr lang="en-US" sz="1361" dirty="0"/>
          </a:p>
        </p:txBody>
      </p:sp>
      <p:sp>
        <p:nvSpPr>
          <p:cNvPr id="7" name="Shape 3"/>
          <p:cNvSpPr/>
          <p:nvPr/>
        </p:nvSpPr>
        <p:spPr>
          <a:xfrm>
            <a:off x="853321" y="2222897"/>
            <a:ext cx="21550" cy="5330428"/>
          </a:xfrm>
          <a:prstGeom prst="rect">
            <a:avLst/>
          </a:prstGeom>
          <a:solidFill>
            <a:srgbClr val="D2AC47"/>
          </a:solidFill>
          <a:ln/>
        </p:spPr>
      </p:sp>
      <p:sp>
        <p:nvSpPr>
          <p:cNvPr id="8" name="Shape 4"/>
          <p:cNvSpPr/>
          <p:nvPr/>
        </p:nvSpPr>
        <p:spPr>
          <a:xfrm>
            <a:off x="1058406" y="2600742"/>
            <a:ext cx="604837" cy="21550"/>
          </a:xfrm>
          <a:prstGeom prst="rect">
            <a:avLst/>
          </a:prstGeom>
          <a:solidFill>
            <a:srgbClr val="D2AC47"/>
          </a:solidFill>
          <a:ln/>
        </p:spPr>
      </p:sp>
      <p:sp>
        <p:nvSpPr>
          <p:cNvPr id="9" name="Shape 5"/>
          <p:cNvSpPr/>
          <p:nvPr/>
        </p:nvSpPr>
        <p:spPr>
          <a:xfrm>
            <a:off x="669667" y="2417207"/>
            <a:ext cx="388739" cy="388739"/>
          </a:xfrm>
          <a:prstGeom prst="roundRect">
            <a:avLst>
              <a:gd name="adj" fmla="val 13337"/>
            </a:avLst>
          </a:prstGeom>
          <a:solidFill>
            <a:srgbClr val="2D3033"/>
          </a:solidFill>
          <a:ln/>
        </p:spPr>
      </p:sp>
      <p:sp>
        <p:nvSpPr>
          <p:cNvPr id="10" name="Text 6"/>
          <p:cNvSpPr/>
          <p:nvPr/>
        </p:nvSpPr>
        <p:spPr>
          <a:xfrm>
            <a:off x="819210" y="2481977"/>
            <a:ext cx="89535" cy="259199"/>
          </a:xfrm>
          <a:prstGeom prst="rect">
            <a:avLst/>
          </a:prstGeom>
          <a:noFill/>
          <a:ln/>
        </p:spPr>
        <p:txBody>
          <a:bodyPr wrap="none" rtlCol="0" anchor="t"/>
          <a:lstStyle/>
          <a:p>
            <a:pPr algn="ctr" indent="0" marL="0">
              <a:lnSpc>
                <a:spcPts val="2041"/>
              </a:lnSpc>
              <a:buNone/>
            </a:pPr>
            <a:r>
              <a:rPr lang="en-US" sz="2041" dirty="0">
                <a:solidFill>
                  <a:srgbClr val="AE8625"/>
                </a:solidFill>
                <a:latin typeface="Prata" pitchFamily="34" charset="0"/>
                <a:ea typeface="Prata" pitchFamily="34" charset="-122"/>
                <a:cs typeface="Prata" pitchFamily="34" charset="-120"/>
              </a:rPr>
              <a:t>1</a:t>
            </a:r>
            <a:endParaRPr lang="en-US" sz="2041" dirty="0"/>
          </a:p>
        </p:txBody>
      </p:sp>
      <p:sp>
        <p:nvSpPr>
          <p:cNvPr id="11" name="Text 7"/>
          <p:cNvSpPr/>
          <p:nvPr/>
        </p:nvSpPr>
        <p:spPr>
          <a:xfrm>
            <a:off x="1814513" y="2395657"/>
            <a:ext cx="2933700" cy="269915"/>
          </a:xfrm>
          <a:prstGeom prst="rect">
            <a:avLst/>
          </a:prstGeom>
          <a:noFill/>
          <a:ln/>
        </p:spPr>
        <p:txBody>
          <a:bodyPr wrap="none" rtlCol="0" anchor="t"/>
          <a:lstStyle/>
          <a:p>
            <a:pPr algn="l" indent="0" marL="0">
              <a:lnSpc>
                <a:spcPts val="2126"/>
              </a:lnSpc>
              <a:buNone/>
            </a:pPr>
            <a:r>
              <a:rPr lang="en-US" sz="1701" dirty="0">
                <a:solidFill>
                  <a:srgbClr val="AE8625"/>
                </a:solidFill>
                <a:latin typeface="Prata" pitchFamily="34" charset="0"/>
                <a:ea typeface="Prata" pitchFamily="34" charset="-122"/>
                <a:cs typeface="Prata" pitchFamily="34" charset="-120"/>
              </a:rPr>
              <a:t>Identificar las dependencias</a:t>
            </a:r>
            <a:endParaRPr lang="en-US" sz="1701" dirty="0"/>
          </a:p>
        </p:txBody>
      </p:sp>
      <p:sp>
        <p:nvSpPr>
          <p:cNvPr id="12" name="Text 8"/>
          <p:cNvSpPr/>
          <p:nvPr/>
        </p:nvSpPr>
        <p:spPr>
          <a:xfrm>
            <a:off x="1814513" y="2769156"/>
            <a:ext cx="6724650" cy="553164"/>
          </a:xfrm>
          <a:prstGeom prst="rect">
            <a:avLst/>
          </a:prstGeom>
          <a:noFill/>
          <a:ln/>
        </p:spPr>
        <p:txBody>
          <a:bodyPr wrap="square" rtlCol="0" anchor="t"/>
          <a:lstStyle/>
          <a:p>
            <a:pPr algn="l" indent="0" marL="0">
              <a:lnSpc>
                <a:spcPts val="2177"/>
              </a:lnSpc>
              <a:buNone/>
            </a:pPr>
            <a:r>
              <a:rPr lang="en-US" sz="1361" dirty="0">
                <a:solidFill>
                  <a:srgbClr val="CFCBBF"/>
                </a:solidFill>
                <a:latin typeface="Raleway" pitchFamily="34" charset="0"/>
                <a:ea typeface="Raleway" pitchFamily="34" charset="-122"/>
                <a:cs typeface="Raleway" pitchFamily="34" charset="-120"/>
              </a:rPr>
              <a:t>Analizar las relaciones entre los atributos de la tabla y determinar las dependencias funcionales.</a:t>
            </a:r>
            <a:endParaRPr lang="en-US" sz="1361" dirty="0"/>
          </a:p>
        </p:txBody>
      </p:sp>
      <p:sp>
        <p:nvSpPr>
          <p:cNvPr id="13" name="Shape 9"/>
          <p:cNvSpPr/>
          <p:nvPr/>
        </p:nvSpPr>
        <p:spPr>
          <a:xfrm>
            <a:off x="1058406" y="4045684"/>
            <a:ext cx="604837" cy="21550"/>
          </a:xfrm>
          <a:prstGeom prst="rect">
            <a:avLst/>
          </a:prstGeom>
          <a:solidFill>
            <a:srgbClr val="D2AC47"/>
          </a:solidFill>
          <a:ln/>
        </p:spPr>
      </p:sp>
      <p:sp>
        <p:nvSpPr>
          <p:cNvPr id="14" name="Shape 10"/>
          <p:cNvSpPr/>
          <p:nvPr/>
        </p:nvSpPr>
        <p:spPr>
          <a:xfrm>
            <a:off x="669667" y="3862149"/>
            <a:ext cx="388739" cy="388739"/>
          </a:xfrm>
          <a:prstGeom prst="roundRect">
            <a:avLst>
              <a:gd name="adj" fmla="val 13337"/>
            </a:avLst>
          </a:prstGeom>
          <a:solidFill>
            <a:srgbClr val="2D3033"/>
          </a:solidFill>
          <a:ln/>
        </p:spPr>
      </p:sp>
      <p:sp>
        <p:nvSpPr>
          <p:cNvPr id="15" name="Text 11"/>
          <p:cNvSpPr/>
          <p:nvPr/>
        </p:nvSpPr>
        <p:spPr>
          <a:xfrm>
            <a:off x="784562" y="3926919"/>
            <a:ext cx="158948" cy="259199"/>
          </a:xfrm>
          <a:prstGeom prst="rect">
            <a:avLst/>
          </a:prstGeom>
          <a:noFill/>
          <a:ln/>
        </p:spPr>
        <p:txBody>
          <a:bodyPr wrap="none" rtlCol="0" anchor="t"/>
          <a:lstStyle/>
          <a:p>
            <a:pPr algn="ctr" indent="0" marL="0">
              <a:lnSpc>
                <a:spcPts val="2041"/>
              </a:lnSpc>
              <a:buNone/>
            </a:pPr>
            <a:r>
              <a:rPr lang="en-US" sz="2041" dirty="0">
                <a:solidFill>
                  <a:srgbClr val="AE8625"/>
                </a:solidFill>
                <a:latin typeface="Prata" pitchFamily="34" charset="0"/>
                <a:ea typeface="Prata" pitchFamily="34" charset="-122"/>
                <a:cs typeface="Prata" pitchFamily="34" charset="-120"/>
              </a:rPr>
              <a:t>2</a:t>
            </a:r>
            <a:endParaRPr lang="en-US" sz="2041" dirty="0"/>
          </a:p>
        </p:txBody>
      </p:sp>
      <p:sp>
        <p:nvSpPr>
          <p:cNvPr id="16" name="Text 12"/>
          <p:cNvSpPr/>
          <p:nvPr/>
        </p:nvSpPr>
        <p:spPr>
          <a:xfrm>
            <a:off x="1814513" y="3840599"/>
            <a:ext cx="2541032" cy="269915"/>
          </a:xfrm>
          <a:prstGeom prst="rect">
            <a:avLst/>
          </a:prstGeom>
          <a:noFill/>
          <a:ln/>
        </p:spPr>
        <p:txBody>
          <a:bodyPr wrap="none" rtlCol="0" anchor="t"/>
          <a:lstStyle/>
          <a:p>
            <a:pPr algn="l" indent="0" marL="0">
              <a:lnSpc>
                <a:spcPts val="2126"/>
              </a:lnSpc>
              <a:buNone/>
            </a:pPr>
            <a:r>
              <a:rPr lang="en-US" sz="1701" dirty="0">
                <a:solidFill>
                  <a:srgbClr val="AE8625"/>
                </a:solidFill>
                <a:latin typeface="Prata" pitchFamily="34" charset="0"/>
                <a:ea typeface="Prata" pitchFamily="34" charset="-122"/>
                <a:cs typeface="Prata" pitchFamily="34" charset="-120"/>
              </a:rPr>
              <a:t>Definir la clave principal</a:t>
            </a:r>
            <a:endParaRPr lang="en-US" sz="1701" dirty="0"/>
          </a:p>
        </p:txBody>
      </p:sp>
      <p:sp>
        <p:nvSpPr>
          <p:cNvPr id="17" name="Text 13"/>
          <p:cNvSpPr/>
          <p:nvPr/>
        </p:nvSpPr>
        <p:spPr>
          <a:xfrm>
            <a:off x="1814513" y="4214098"/>
            <a:ext cx="6724650" cy="276582"/>
          </a:xfrm>
          <a:prstGeom prst="rect">
            <a:avLst/>
          </a:prstGeom>
          <a:noFill/>
          <a:ln/>
        </p:spPr>
        <p:txBody>
          <a:bodyPr wrap="none" rtlCol="0" anchor="t"/>
          <a:lstStyle/>
          <a:p>
            <a:pPr algn="l" indent="0" marL="0">
              <a:lnSpc>
                <a:spcPts val="2177"/>
              </a:lnSpc>
              <a:buNone/>
            </a:pPr>
            <a:r>
              <a:rPr lang="en-US" sz="1361" dirty="0">
                <a:solidFill>
                  <a:srgbClr val="CFCBBF"/>
                </a:solidFill>
                <a:latin typeface="Raleway" pitchFamily="34" charset="0"/>
                <a:ea typeface="Raleway" pitchFamily="34" charset="-122"/>
                <a:cs typeface="Raleway" pitchFamily="34" charset="-120"/>
              </a:rPr>
              <a:t>Elegir un conjunto de atributos que identifique de forma única cada fila de la tabla.</a:t>
            </a:r>
            <a:endParaRPr lang="en-US" sz="1361" dirty="0"/>
          </a:p>
        </p:txBody>
      </p:sp>
      <p:sp>
        <p:nvSpPr>
          <p:cNvPr id="18" name="Shape 14"/>
          <p:cNvSpPr/>
          <p:nvPr/>
        </p:nvSpPr>
        <p:spPr>
          <a:xfrm>
            <a:off x="1058406" y="5214045"/>
            <a:ext cx="604837" cy="21550"/>
          </a:xfrm>
          <a:prstGeom prst="rect">
            <a:avLst/>
          </a:prstGeom>
          <a:solidFill>
            <a:srgbClr val="D2AC47"/>
          </a:solidFill>
          <a:ln/>
        </p:spPr>
      </p:sp>
      <p:sp>
        <p:nvSpPr>
          <p:cNvPr id="19" name="Shape 15"/>
          <p:cNvSpPr/>
          <p:nvPr/>
        </p:nvSpPr>
        <p:spPr>
          <a:xfrm>
            <a:off x="669667" y="5030510"/>
            <a:ext cx="388739" cy="388739"/>
          </a:xfrm>
          <a:prstGeom prst="roundRect">
            <a:avLst>
              <a:gd name="adj" fmla="val 13337"/>
            </a:avLst>
          </a:prstGeom>
          <a:solidFill>
            <a:srgbClr val="2D3033"/>
          </a:solidFill>
          <a:ln/>
        </p:spPr>
      </p:sp>
      <p:sp>
        <p:nvSpPr>
          <p:cNvPr id="20" name="Text 16"/>
          <p:cNvSpPr/>
          <p:nvPr/>
        </p:nvSpPr>
        <p:spPr>
          <a:xfrm>
            <a:off x="783610" y="5095280"/>
            <a:ext cx="160734" cy="259199"/>
          </a:xfrm>
          <a:prstGeom prst="rect">
            <a:avLst/>
          </a:prstGeom>
          <a:noFill/>
          <a:ln/>
        </p:spPr>
        <p:txBody>
          <a:bodyPr wrap="none" rtlCol="0" anchor="t"/>
          <a:lstStyle/>
          <a:p>
            <a:pPr algn="ctr" indent="0" marL="0">
              <a:lnSpc>
                <a:spcPts val="2041"/>
              </a:lnSpc>
              <a:buNone/>
            </a:pPr>
            <a:r>
              <a:rPr lang="en-US" sz="2041" dirty="0">
                <a:solidFill>
                  <a:srgbClr val="AE8625"/>
                </a:solidFill>
                <a:latin typeface="Prata" pitchFamily="34" charset="0"/>
                <a:ea typeface="Prata" pitchFamily="34" charset="-122"/>
                <a:cs typeface="Prata" pitchFamily="34" charset="-120"/>
              </a:rPr>
              <a:t>3</a:t>
            </a:r>
            <a:endParaRPr lang="en-US" sz="2041" dirty="0"/>
          </a:p>
        </p:txBody>
      </p:sp>
      <p:sp>
        <p:nvSpPr>
          <p:cNvPr id="21" name="Text 17"/>
          <p:cNvSpPr/>
          <p:nvPr/>
        </p:nvSpPr>
        <p:spPr>
          <a:xfrm>
            <a:off x="1814513" y="5008959"/>
            <a:ext cx="2160270" cy="269915"/>
          </a:xfrm>
          <a:prstGeom prst="rect">
            <a:avLst/>
          </a:prstGeom>
          <a:noFill/>
          <a:ln/>
        </p:spPr>
        <p:txBody>
          <a:bodyPr wrap="none" rtlCol="0" anchor="t"/>
          <a:lstStyle/>
          <a:p>
            <a:pPr algn="l" indent="0" marL="0">
              <a:lnSpc>
                <a:spcPts val="2126"/>
              </a:lnSpc>
              <a:buNone/>
            </a:pPr>
            <a:r>
              <a:rPr lang="en-US" sz="1701" dirty="0">
                <a:solidFill>
                  <a:srgbClr val="AE8625"/>
                </a:solidFill>
                <a:latin typeface="Prata" pitchFamily="34" charset="0"/>
                <a:ea typeface="Prata" pitchFamily="34" charset="-122"/>
                <a:cs typeface="Prata" pitchFamily="34" charset="-120"/>
              </a:rPr>
              <a:t>Crear nuevas tablas</a:t>
            </a:r>
            <a:endParaRPr lang="en-US" sz="1701" dirty="0"/>
          </a:p>
        </p:txBody>
      </p:sp>
      <p:sp>
        <p:nvSpPr>
          <p:cNvPr id="22" name="Text 18"/>
          <p:cNvSpPr/>
          <p:nvPr/>
        </p:nvSpPr>
        <p:spPr>
          <a:xfrm>
            <a:off x="1814513" y="5382458"/>
            <a:ext cx="6724650" cy="553164"/>
          </a:xfrm>
          <a:prstGeom prst="rect">
            <a:avLst/>
          </a:prstGeom>
          <a:noFill/>
          <a:ln/>
        </p:spPr>
        <p:txBody>
          <a:bodyPr wrap="square" rtlCol="0" anchor="t"/>
          <a:lstStyle/>
          <a:p>
            <a:pPr algn="l" indent="0" marL="0">
              <a:lnSpc>
                <a:spcPts val="2177"/>
              </a:lnSpc>
              <a:buNone/>
            </a:pPr>
            <a:r>
              <a:rPr lang="en-US" sz="1361" dirty="0">
                <a:solidFill>
                  <a:srgbClr val="CFCBBF"/>
                </a:solidFill>
                <a:latin typeface="Raleway" pitchFamily="34" charset="0"/>
                <a:ea typeface="Raleway" pitchFamily="34" charset="-122"/>
                <a:cs typeface="Raleway" pitchFamily="34" charset="-120"/>
              </a:rPr>
              <a:t>Separar los atributos que no dependen directamente de la clave principal en nuevas tablas.</a:t>
            </a:r>
            <a:endParaRPr lang="en-US" sz="1361" dirty="0"/>
          </a:p>
        </p:txBody>
      </p:sp>
      <p:sp>
        <p:nvSpPr>
          <p:cNvPr id="23" name="Shape 19"/>
          <p:cNvSpPr/>
          <p:nvPr/>
        </p:nvSpPr>
        <p:spPr>
          <a:xfrm>
            <a:off x="1058406" y="6658987"/>
            <a:ext cx="604837" cy="21550"/>
          </a:xfrm>
          <a:prstGeom prst="rect">
            <a:avLst/>
          </a:prstGeom>
          <a:solidFill>
            <a:srgbClr val="D2AC47"/>
          </a:solidFill>
          <a:ln/>
        </p:spPr>
      </p:sp>
      <p:sp>
        <p:nvSpPr>
          <p:cNvPr id="24" name="Shape 20"/>
          <p:cNvSpPr/>
          <p:nvPr/>
        </p:nvSpPr>
        <p:spPr>
          <a:xfrm>
            <a:off x="669667" y="6475452"/>
            <a:ext cx="388739" cy="388739"/>
          </a:xfrm>
          <a:prstGeom prst="roundRect">
            <a:avLst>
              <a:gd name="adj" fmla="val 13337"/>
            </a:avLst>
          </a:prstGeom>
          <a:solidFill>
            <a:srgbClr val="2D3033"/>
          </a:solidFill>
          <a:ln/>
        </p:spPr>
      </p:sp>
      <p:sp>
        <p:nvSpPr>
          <p:cNvPr id="25" name="Text 21"/>
          <p:cNvSpPr/>
          <p:nvPr/>
        </p:nvSpPr>
        <p:spPr>
          <a:xfrm>
            <a:off x="788134" y="6540222"/>
            <a:ext cx="151686" cy="259199"/>
          </a:xfrm>
          <a:prstGeom prst="rect">
            <a:avLst/>
          </a:prstGeom>
          <a:noFill/>
          <a:ln/>
        </p:spPr>
        <p:txBody>
          <a:bodyPr wrap="none" rtlCol="0" anchor="t"/>
          <a:lstStyle/>
          <a:p>
            <a:pPr algn="ctr" indent="0" marL="0">
              <a:lnSpc>
                <a:spcPts val="2041"/>
              </a:lnSpc>
              <a:buNone/>
            </a:pPr>
            <a:r>
              <a:rPr lang="en-US" sz="2041" dirty="0">
                <a:solidFill>
                  <a:srgbClr val="AE8625"/>
                </a:solidFill>
                <a:latin typeface="Prata" pitchFamily="34" charset="0"/>
                <a:ea typeface="Prata" pitchFamily="34" charset="-122"/>
                <a:cs typeface="Prata" pitchFamily="34" charset="-120"/>
              </a:rPr>
              <a:t>4</a:t>
            </a:r>
            <a:endParaRPr lang="en-US" sz="2041" dirty="0"/>
          </a:p>
        </p:txBody>
      </p:sp>
      <p:sp>
        <p:nvSpPr>
          <p:cNvPr id="26" name="Text 22"/>
          <p:cNvSpPr/>
          <p:nvPr/>
        </p:nvSpPr>
        <p:spPr>
          <a:xfrm>
            <a:off x="1814513" y="6453902"/>
            <a:ext cx="3847028" cy="269915"/>
          </a:xfrm>
          <a:prstGeom prst="rect">
            <a:avLst/>
          </a:prstGeom>
          <a:noFill/>
          <a:ln/>
        </p:spPr>
        <p:txBody>
          <a:bodyPr wrap="none" rtlCol="0" anchor="t"/>
          <a:lstStyle/>
          <a:p>
            <a:pPr algn="l" indent="0" marL="0">
              <a:lnSpc>
                <a:spcPts val="2126"/>
              </a:lnSpc>
              <a:buNone/>
            </a:pPr>
            <a:r>
              <a:rPr lang="en-US" sz="1701" dirty="0">
                <a:solidFill>
                  <a:srgbClr val="AE8625"/>
                </a:solidFill>
                <a:latin typeface="Prata" pitchFamily="34" charset="0"/>
                <a:ea typeface="Prata" pitchFamily="34" charset="-122"/>
                <a:cs typeface="Prata" pitchFamily="34" charset="-120"/>
              </a:rPr>
              <a:t>Establecer relaciones entre las tablas</a:t>
            </a:r>
            <a:endParaRPr lang="en-US" sz="1701" dirty="0"/>
          </a:p>
        </p:txBody>
      </p:sp>
      <p:sp>
        <p:nvSpPr>
          <p:cNvPr id="27" name="Text 23"/>
          <p:cNvSpPr/>
          <p:nvPr/>
        </p:nvSpPr>
        <p:spPr>
          <a:xfrm>
            <a:off x="1814513" y="6827401"/>
            <a:ext cx="6724650" cy="553164"/>
          </a:xfrm>
          <a:prstGeom prst="rect">
            <a:avLst/>
          </a:prstGeom>
          <a:noFill/>
          <a:ln/>
        </p:spPr>
        <p:txBody>
          <a:bodyPr wrap="square" rtlCol="0" anchor="t"/>
          <a:lstStyle/>
          <a:p>
            <a:pPr algn="l" indent="0" marL="0">
              <a:lnSpc>
                <a:spcPts val="2177"/>
              </a:lnSpc>
              <a:buNone/>
            </a:pPr>
            <a:r>
              <a:rPr lang="en-US" sz="1361" dirty="0">
                <a:solidFill>
                  <a:srgbClr val="CFCBBF"/>
                </a:solidFill>
                <a:latin typeface="Raleway" pitchFamily="34" charset="0"/>
                <a:ea typeface="Raleway" pitchFamily="34" charset="-122"/>
                <a:cs typeface="Raleway" pitchFamily="34" charset="-120"/>
              </a:rPr>
              <a:t>Definir las relaciones entre las nuevas tablas usando claves foráneas para mantener la integridad de los datos.</a:t>
            </a:r>
            <a:endParaRPr lang="en-US" sz="1361" dirty="0"/>
          </a:p>
        </p:txBody>
      </p:sp>
      <p:pic>
        <p:nvPicPr>
          <p:cNvPr id="2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56738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9144000" y="0"/>
            <a:ext cx="5486400" cy="8567380"/>
          </a:xfrm>
          <a:prstGeom prst="rect">
            <a:avLst/>
          </a:prstGeom>
        </p:spPr>
      </p:pic>
      <p:sp>
        <p:nvSpPr>
          <p:cNvPr id="5" name="Text 1"/>
          <p:cNvSpPr/>
          <p:nvPr/>
        </p:nvSpPr>
        <p:spPr>
          <a:xfrm>
            <a:off x="604837" y="475178"/>
            <a:ext cx="7934325" cy="1080135"/>
          </a:xfrm>
          <a:prstGeom prst="rect">
            <a:avLst/>
          </a:prstGeom>
          <a:noFill/>
          <a:ln/>
        </p:spPr>
        <p:txBody>
          <a:bodyPr wrap="square" rtlCol="0" anchor="t"/>
          <a:lstStyle/>
          <a:p>
            <a:pPr indent="0" marL="0">
              <a:lnSpc>
                <a:spcPts val="4253"/>
              </a:lnSpc>
              <a:buNone/>
            </a:pPr>
            <a:r>
              <a:rPr lang="en-US" sz="3402" dirty="0">
                <a:solidFill>
                  <a:srgbClr val="AE8625"/>
                </a:solidFill>
                <a:latin typeface="Prata" pitchFamily="34" charset="0"/>
                <a:ea typeface="Prata" pitchFamily="34" charset="-122"/>
                <a:cs typeface="Prata" pitchFamily="34" charset="-120"/>
              </a:rPr>
              <a:t>Beneficios de la normalización de tablas</a:t>
            </a:r>
            <a:endParaRPr lang="en-US" sz="3402" dirty="0"/>
          </a:p>
        </p:txBody>
      </p:sp>
      <p:sp>
        <p:nvSpPr>
          <p:cNvPr id="6" name="Text 2"/>
          <p:cNvSpPr/>
          <p:nvPr/>
        </p:nvSpPr>
        <p:spPr>
          <a:xfrm>
            <a:off x="604837" y="1814513"/>
            <a:ext cx="7934325" cy="553164"/>
          </a:xfrm>
          <a:prstGeom prst="rect">
            <a:avLst/>
          </a:prstGeom>
          <a:noFill/>
          <a:ln/>
        </p:spPr>
        <p:txBody>
          <a:bodyPr wrap="square" rtlCol="0" anchor="t"/>
          <a:lstStyle/>
          <a:p>
            <a:pPr indent="0" marL="0">
              <a:lnSpc>
                <a:spcPts val="2177"/>
              </a:lnSpc>
              <a:buNone/>
            </a:pPr>
            <a:r>
              <a:rPr lang="en-US" sz="1361" dirty="0">
                <a:solidFill>
                  <a:srgbClr val="CFCBBF"/>
                </a:solidFill>
                <a:latin typeface="Raleway" pitchFamily="34" charset="0"/>
                <a:ea typeface="Raleway" pitchFamily="34" charset="-122"/>
                <a:cs typeface="Raleway" pitchFamily="34" charset="-120"/>
              </a:rPr>
              <a:t>La normalización de tablas ofrece una serie de ventajas que mejoran la eficiencia, la integridad y la flexibilidad de las bases de datos.</a:t>
            </a:r>
            <a:endParaRPr lang="en-US" sz="1361" dirty="0"/>
          </a:p>
        </p:txBody>
      </p:sp>
      <p:pic>
        <p:nvPicPr>
          <p:cNvPr id="7" name="Image 2" descr="preencoded.png">    </p:cNvPr>
          <p:cNvPicPr>
            <a:picLocks noChangeAspect="1"/>
          </p:cNvPicPr>
          <p:nvPr/>
        </p:nvPicPr>
        <p:blipFill>
          <a:blip r:embed="rId3"/>
          <a:stretch>
            <a:fillRect/>
          </a:stretch>
        </p:blipFill>
        <p:spPr>
          <a:xfrm>
            <a:off x="604837" y="2561987"/>
            <a:ext cx="864037" cy="1382554"/>
          </a:xfrm>
          <a:prstGeom prst="rect">
            <a:avLst/>
          </a:prstGeom>
        </p:spPr>
      </p:pic>
      <p:sp>
        <p:nvSpPr>
          <p:cNvPr id="8" name="Text 3"/>
          <p:cNvSpPr/>
          <p:nvPr/>
        </p:nvSpPr>
        <p:spPr>
          <a:xfrm>
            <a:off x="1728073" y="2734747"/>
            <a:ext cx="2874050" cy="269915"/>
          </a:xfrm>
          <a:prstGeom prst="rect">
            <a:avLst/>
          </a:prstGeom>
          <a:noFill/>
          <a:ln/>
        </p:spPr>
        <p:txBody>
          <a:bodyPr wrap="none" rtlCol="0" anchor="t"/>
          <a:lstStyle/>
          <a:p>
            <a:pPr algn="l" indent="0" marL="0">
              <a:lnSpc>
                <a:spcPts val="2126"/>
              </a:lnSpc>
              <a:buNone/>
            </a:pPr>
            <a:r>
              <a:rPr lang="en-US" sz="1701" dirty="0">
                <a:solidFill>
                  <a:srgbClr val="AE8625"/>
                </a:solidFill>
                <a:latin typeface="Prata" pitchFamily="34" charset="0"/>
                <a:ea typeface="Prata" pitchFamily="34" charset="-122"/>
                <a:cs typeface="Prata" pitchFamily="34" charset="-120"/>
              </a:rPr>
              <a:t>Reducción de Redundancia</a:t>
            </a:r>
            <a:endParaRPr lang="en-US" sz="1701" dirty="0"/>
          </a:p>
        </p:txBody>
      </p:sp>
      <p:sp>
        <p:nvSpPr>
          <p:cNvPr id="9" name="Text 4"/>
          <p:cNvSpPr/>
          <p:nvPr/>
        </p:nvSpPr>
        <p:spPr>
          <a:xfrm>
            <a:off x="1728073" y="3108246"/>
            <a:ext cx="6811089" cy="553164"/>
          </a:xfrm>
          <a:prstGeom prst="rect">
            <a:avLst/>
          </a:prstGeom>
          <a:noFill/>
          <a:ln/>
        </p:spPr>
        <p:txBody>
          <a:bodyPr wrap="square" rtlCol="0" anchor="t"/>
          <a:lstStyle/>
          <a:p>
            <a:pPr algn="l" indent="0" marL="0">
              <a:lnSpc>
                <a:spcPts val="2177"/>
              </a:lnSpc>
              <a:buNone/>
            </a:pPr>
            <a:r>
              <a:rPr lang="en-US" sz="1361" dirty="0">
                <a:solidFill>
                  <a:srgbClr val="CFCBBF"/>
                </a:solidFill>
                <a:latin typeface="Raleway" pitchFamily="34" charset="0"/>
                <a:ea typeface="Raleway" pitchFamily="34" charset="-122"/>
                <a:cs typeface="Raleway" pitchFamily="34" charset="-120"/>
              </a:rPr>
              <a:t>Minimiza la duplicación de datos, ahorrando espacio de almacenamiento y mejorando la eficiencia.</a:t>
            </a:r>
            <a:endParaRPr lang="en-US" sz="1361" dirty="0"/>
          </a:p>
        </p:txBody>
      </p:sp>
      <p:pic>
        <p:nvPicPr>
          <p:cNvPr id="10" name="Image 3" descr="preencoded.png">    </p:cNvPr>
          <p:cNvPicPr>
            <a:picLocks noChangeAspect="1"/>
          </p:cNvPicPr>
          <p:nvPr/>
        </p:nvPicPr>
        <p:blipFill>
          <a:blip r:embed="rId4"/>
          <a:stretch>
            <a:fillRect/>
          </a:stretch>
        </p:blipFill>
        <p:spPr>
          <a:xfrm>
            <a:off x="604837" y="3944541"/>
            <a:ext cx="864037" cy="1382554"/>
          </a:xfrm>
          <a:prstGeom prst="rect">
            <a:avLst/>
          </a:prstGeom>
        </p:spPr>
      </p:pic>
      <p:sp>
        <p:nvSpPr>
          <p:cNvPr id="11" name="Text 5"/>
          <p:cNvSpPr/>
          <p:nvPr/>
        </p:nvSpPr>
        <p:spPr>
          <a:xfrm>
            <a:off x="1728073" y="4117300"/>
            <a:ext cx="2160270" cy="269915"/>
          </a:xfrm>
          <a:prstGeom prst="rect">
            <a:avLst/>
          </a:prstGeom>
          <a:noFill/>
          <a:ln/>
        </p:spPr>
        <p:txBody>
          <a:bodyPr wrap="none" rtlCol="0" anchor="t"/>
          <a:lstStyle/>
          <a:p>
            <a:pPr algn="l" indent="0" marL="0">
              <a:lnSpc>
                <a:spcPts val="2126"/>
              </a:lnSpc>
              <a:buNone/>
            </a:pPr>
            <a:r>
              <a:rPr lang="en-US" sz="1701" dirty="0">
                <a:solidFill>
                  <a:srgbClr val="AE8625"/>
                </a:solidFill>
                <a:latin typeface="Prata" pitchFamily="34" charset="0"/>
                <a:ea typeface="Prata" pitchFamily="34" charset="-122"/>
                <a:cs typeface="Prata" pitchFamily="34" charset="-120"/>
              </a:rPr>
              <a:t>Integridad de Datos</a:t>
            </a:r>
            <a:endParaRPr lang="en-US" sz="1701" dirty="0"/>
          </a:p>
        </p:txBody>
      </p:sp>
      <p:sp>
        <p:nvSpPr>
          <p:cNvPr id="12" name="Text 6"/>
          <p:cNvSpPr/>
          <p:nvPr/>
        </p:nvSpPr>
        <p:spPr>
          <a:xfrm>
            <a:off x="1728073" y="4490799"/>
            <a:ext cx="6811089" cy="553164"/>
          </a:xfrm>
          <a:prstGeom prst="rect">
            <a:avLst/>
          </a:prstGeom>
          <a:noFill/>
          <a:ln/>
        </p:spPr>
        <p:txBody>
          <a:bodyPr wrap="square" rtlCol="0" anchor="t"/>
          <a:lstStyle/>
          <a:p>
            <a:pPr algn="l" indent="0" marL="0">
              <a:lnSpc>
                <a:spcPts val="2177"/>
              </a:lnSpc>
              <a:buNone/>
            </a:pPr>
            <a:r>
              <a:rPr lang="en-US" sz="1361" dirty="0">
                <a:solidFill>
                  <a:srgbClr val="CFCBBF"/>
                </a:solidFill>
                <a:latin typeface="Raleway" pitchFamily="34" charset="0"/>
                <a:ea typeface="Raleway" pitchFamily="34" charset="-122"/>
                <a:cs typeface="Raleway" pitchFamily="34" charset="-120"/>
              </a:rPr>
              <a:t>Garantiza la coherencia y la precisión de la información, minimizando errores y contradicciones.</a:t>
            </a:r>
            <a:endParaRPr lang="en-US" sz="1361" dirty="0"/>
          </a:p>
        </p:txBody>
      </p:sp>
      <p:pic>
        <p:nvPicPr>
          <p:cNvPr id="13" name="Image 4" descr="preencoded.png">    </p:cNvPr>
          <p:cNvPicPr>
            <a:picLocks noChangeAspect="1"/>
          </p:cNvPicPr>
          <p:nvPr/>
        </p:nvPicPr>
        <p:blipFill>
          <a:blip r:embed="rId5"/>
          <a:stretch>
            <a:fillRect/>
          </a:stretch>
        </p:blipFill>
        <p:spPr>
          <a:xfrm>
            <a:off x="604837" y="5327094"/>
            <a:ext cx="864037" cy="1382554"/>
          </a:xfrm>
          <a:prstGeom prst="rect">
            <a:avLst/>
          </a:prstGeom>
        </p:spPr>
      </p:pic>
      <p:sp>
        <p:nvSpPr>
          <p:cNvPr id="14" name="Text 7"/>
          <p:cNvSpPr/>
          <p:nvPr/>
        </p:nvSpPr>
        <p:spPr>
          <a:xfrm>
            <a:off x="1728073" y="5499854"/>
            <a:ext cx="2958703" cy="269915"/>
          </a:xfrm>
          <a:prstGeom prst="rect">
            <a:avLst/>
          </a:prstGeom>
          <a:noFill/>
          <a:ln/>
        </p:spPr>
        <p:txBody>
          <a:bodyPr wrap="none" rtlCol="0" anchor="t"/>
          <a:lstStyle/>
          <a:p>
            <a:pPr algn="l" indent="0" marL="0">
              <a:lnSpc>
                <a:spcPts val="2126"/>
              </a:lnSpc>
              <a:buNone/>
            </a:pPr>
            <a:r>
              <a:rPr lang="en-US" sz="1701" dirty="0">
                <a:solidFill>
                  <a:srgbClr val="AE8625"/>
                </a:solidFill>
                <a:latin typeface="Prata" pitchFamily="34" charset="0"/>
                <a:ea typeface="Prata" pitchFamily="34" charset="-122"/>
                <a:cs typeface="Prata" pitchFamily="34" charset="-120"/>
              </a:rPr>
              <a:t>Mantenimiento Simplificado</a:t>
            </a:r>
            <a:endParaRPr lang="en-US" sz="1701" dirty="0"/>
          </a:p>
        </p:txBody>
      </p:sp>
      <p:sp>
        <p:nvSpPr>
          <p:cNvPr id="15" name="Text 8"/>
          <p:cNvSpPr/>
          <p:nvPr/>
        </p:nvSpPr>
        <p:spPr>
          <a:xfrm>
            <a:off x="1728073" y="5873353"/>
            <a:ext cx="6811089" cy="553164"/>
          </a:xfrm>
          <a:prstGeom prst="rect">
            <a:avLst/>
          </a:prstGeom>
          <a:noFill/>
          <a:ln/>
        </p:spPr>
        <p:txBody>
          <a:bodyPr wrap="square" rtlCol="0" anchor="t"/>
          <a:lstStyle/>
          <a:p>
            <a:pPr algn="l" indent="0" marL="0">
              <a:lnSpc>
                <a:spcPts val="2177"/>
              </a:lnSpc>
              <a:buNone/>
            </a:pPr>
            <a:r>
              <a:rPr lang="en-US" sz="1361" dirty="0">
                <a:solidFill>
                  <a:srgbClr val="CFCBBF"/>
                </a:solidFill>
                <a:latin typeface="Raleway" pitchFamily="34" charset="0"/>
                <a:ea typeface="Raleway" pitchFamily="34" charset="-122"/>
                <a:cs typeface="Raleway" pitchFamily="34" charset="-120"/>
              </a:rPr>
              <a:t>Facilita la actualización y modificación de los datos, ya que los cambios se realizan solo en una tabla específica.</a:t>
            </a:r>
            <a:endParaRPr lang="en-US" sz="1361" dirty="0"/>
          </a:p>
        </p:txBody>
      </p:sp>
      <p:pic>
        <p:nvPicPr>
          <p:cNvPr id="16" name="Image 5" descr="preencoded.png">    </p:cNvPr>
          <p:cNvPicPr>
            <a:picLocks noChangeAspect="1"/>
          </p:cNvPicPr>
          <p:nvPr/>
        </p:nvPicPr>
        <p:blipFill>
          <a:blip r:embed="rId6"/>
          <a:stretch>
            <a:fillRect/>
          </a:stretch>
        </p:blipFill>
        <p:spPr>
          <a:xfrm>
            <a:off x="604837" y="6709648"/>
            <a:ext cx="864037" cy="1382554"/>
          </a:xfrm>
          <a:prstGeom prst="rect">
            <a:avLst/>
          </a:prstGeom>
        </p:spPr>
      </p:pic>
      <p:sp>
        <p:nvSpPr>
          <p:cNvPr id="17" name="Text 9"/>
          <p:cNvSpPr/>
          <p:nvPr/>
        </p:nvSpPr>
        <p:spPr>
          <a:xfrm>
            <a:off x="1728073" y="6882408"/>
            <a:ext cx="2861548" cy="269915"/>
          </a:xfrm>
          <a:prstGeom prst="rect">
            <a:avLst/>
          </a:prstGeom>
          <a:noFill/>
          <a:ln/>
        </p:spPr>
        <p:txBody>
          <a:bodyPr wrap="none" rtlCol="0" anchor="t"/>
          <a:lstStyle/>
          <a:p>
            <a:pPr algn="l" indent="0" marL="0">
              <a:lnSpc>
                <a:spcPts val="2126"/>
              </a:lnSpc>
              <a:buNone/>
            </a:pPr>
            <a:r>
              <a:rPr lang="en-US" sz="1701" dirty="0">
                <a:solidFill>
                  <a:srgbClr val="AE8625"/>
                </a:solidFill>
                <a:latin typeface="Prata" pitchFamily="34" charset="0"/>
                <a:ea typeface="Prata" pitchFamily="34" charset="-122"/>
                <a:cs typeface="Prata" pitchFamily="34" charset="-120"/>
              </a:rPr>
              <a:t>Flexibilidad y Escalabilidad</a:t>
            </a:r>
            <a:endParaRPr lang="en-US" sz="1701" dirty="0"/>
          </a:p>
        </p:txBody>
      </p:sp>
      <p:sp>
        <p:nvSpPr>
          <p:cNvPr id="18" name="Text 10"/>
          <p:cNvSpPr/>
          <p:nvPr/>
        </p:nvSpPr>
        <p:spPr>
          <a:xfrm>
            <a:off x="1728073" y="7255907"/>
            <a:ext cx="6811089" cy="553164"/>
          </a:xfrm>
          <a:prstGeom prst="rect">
            <a:avLst/>
          </a:prstGeom>
          <a:noFill/>
          <a:ln/>
        </p:spPr>
        <p:txBody>
          <a:bodyPr wrap="square" rtlCol="0" anchor="t"/>
          <a:lstStyle/>
          <a:p>
            <a:pPr algn="l" indent="0" marL="0">
              <a:lnSpc>
                <a:spcPts val="2177"/>
              </a:lnSpc>
              <a:buNone/>
            </a:pPr>
            <a:r>
              <a:rPr lang="en-US" sz="1361" dirty="0">
                <a:solidFill>
                  <a:srgbClr val="CFCBBF"/>
                </a:solidFill>
                <a:latin typeface="Raleway" pitchFamily="34" charset="0"/>
                <a:ea typeface="Raleway" pitchFamily="34" charset="-122"/>
                <a:cs typeface="Raleway" pitchFamily="34" charset="-120"/>
              </a:rPr>
              <a:t>Permite la expansión de la base de datos sin afectar la estructura o la integridad de los datos existentes.</a:t>
            </a:r>
            <a:endParaRPr lang="en-US" sz="1361" dirty="0"/>
          </a:p>
        </p:txBody>
      </p:sp>
      <p:pic>
        <p:nvPicPr>
          <p:cNvPr id="19"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04837" y="1624846"/>
            <a:ext cx="5628442" cy="540068"/>
          </a:xfrm>
          <a:prstGeom prst="rect">
            <a:avLst/>
          </a:prstGeom>
          <a:noFill/>
          <a:ln/>
        </p:spPr>
        <p:txBody>
          <a:bodyPr wrap="none" rtlCol="0" anchor="t"/>
          <a:lstStyle/>
          <a:p>
            <a:pPr indent="0" marL="0">
              <a:lnSpc>
                <a:spcPts val="4253"/>
              </a:lnSpc>
              <a:buNone/>
            </a:pPr>
            <a:r>
              <a:rPr lang="en-US" sz="3402" dirty="0">
                <a:solidFill>
                  <a:srgbClr val="AE8625"/>
                </a:solidFill>
                <a:latin typeface="Prata" pitchFamily="34" charset="0"/>
                <a:ea typeface="Prata" pitchFamily="34" charset="-122"/>
                <a:cs typeface="Prata" pitchFamily="34" charset="-120"/>
              </a:rPr>
              <a:t>Consideraciones y desafíos</a:t>
            </a:r>
            <a:endParaRPr lang="en-US" sz="3402" dirty="0"/>
          </a:p>
        </p:txBody>
      </p:sp>
      <p:sp>
        <p:nvSpPr>
          <p:cNvPr id="6" name="Text 2"/>
          <p:cNvSpPr/>
          <p:nvPr/>
        </p:nvSpPr>
        <p:spPr>
          <a:xfrm>
            <a:off x="604837" y="2424113"/>
            <a:ext cx="7934325" cy="553164"/>
          </a:xfrm>
          <a:prstGeom prst="rect">
            <a:avLst/>
          </a:prstGeom>
          <a:noFill/>
          <a:ln/>
        </p:spPr>
        <p:txBody>
          <a:bodyPr wrap="square" rtlCol="0" anchor="t"/>
          <a:lstStyle/>
          <a:p>
            <a:pPr indent="0" marL="0">
              <a:lnSpc>
                <a:spcPts val="2177"/>
              </a:lnSpc>
              <a:buNone/>
            </a:pPr>
            <a:r>
              <a:rPr lang="en-US" sz="1361" dirty="0">
                <a:solidFill>
                  <a:srgbClr val="CFCBBF"/>
                </a:solidFill>
                <a:latin typeface="Raleway" pitchFamily="34" charset="0"/>
                <a:ea typeface="Raleway" pitchFamily="34" charset="-122"/>
                <a:cs typeface="Raleway" pitchFamily="34" charset="-120"/>
              </a:rPr>
              <a:t>Aunque la normalización de tablas ofrece numerosos beneficios, también presenta algunos desafíos y consideraciones que deben tenerse en cuenta.</a:t>
            </a:r>
            <a:endParaRPr lang="en-US" sz="1361" dirty="0"/>
          </a:p>
        </p:txBody>
      </p:sp>
      <p:sp>
        <p:nvSpPr>
          <p:cNvPr id="7" name="Text 3"/>
          <p:cNvSpPr/>
          <p:nvPr/>
        </p:nvSpPr>
        <p:spPr>
          <a:xfrm>
            <a:off x="777597" y="3282791"/>
            <a:ext cx="3617833" cy="276582"/>
          </a:xfrm>
          <a:prstGeom prst="rect">
            <a:avLst/>
          </a:prstGeom>
          <a:noFill/>
          <a:ln/>
        </p:spPr>
        <p:txBody>
          <a:bodyPr wrap="none" rtlCol="0" anchor="t"/>
          <a:lstStyle/>
          <a:p>
            <a:pPr indent="0" marL="0">
              <a:lnSpc>
                <a:spcPts val="2177"/>
              </a:lnSpc>
              <a:buNone/>
            </a:pPr>
            <a:r>
              <a:rPr lang="en-US" sz="1361" dirty="0">
                <a:solidFill>
                  <a:srgbClr val="CFCBBF"/>
                </a:solidFill>
                <a:latin typeface="Raleway" pitchFamily="34" charset="0"/>
                <a:ea typeface="Raleway" pitchFamily="34" charset="-122"/>
                <a:cs typeface="Raleway" pitchFamily="34" charset="-120"/>
              </a:rPr>
              <a:t>Desempeño</a:t>
            </a:r>
            <a:endParaRPr lang="en-US" sz="1361" dirty="0"/>
          </a:p>
        </p:txBody>
      </p:sp>
      <p:sp>
        <p:nvSpPr>
          <p:cNvPr id="8" name="Text 4"/>
          <p:cNvSpPr/>
          <p:nvPr/>
        </p:nvSpPr>
        <p:spPr>
          <a:xfrm>
            <a:off x="4748570" y="3282791"/>
            <a:ext cx="3617833" cy="829747"/>
          </a:xfrm>
          <a:prstGeom prst="rect">
            <a:avLst/>
          </a:prstGeom>
          <a:noFill/>
          <a:ln/>
        </p:spPr>
        <p:txBody>
          <a:bodyPr wrap="square" rtlCol="0" anchor="t"/>
          <a:lstStyle/>
          <a:p>
            <a:pPr indent="0" marL="0">
              <a:lnSpc>
                <a:spcPts val="2177"/>
              </a:lnSpc>
              <a:buNone/>
            </a:pPr>
            <a:r>
              <a:rPr lang="en-US" sz="1361" dirty="0">
                <a:solidFill>
                  <a:srgbClr val="CFCBBF"/>
                </a:solidFill>
                <a:latin typeface="Raleway" pitchFamily="34" charset="0"/>
                <a:ea typeface="Raleway" pitchFamily="34" charset="-122"/>
                <a:cs typeface="Raleway" pitchFamily="34" charset="-120"/>
              </a:rPr>
              <a:t>La normalización puede aumentar el número de tablas y consultas necesarias, lo que puede afectar negativamente al rendimiento.</a:t>
            </a:r>
            <a:endParaRPr lang="en-US" sz="1361" dirty="0"/>
          </a:p>
        </p:txBody>
      </p:sp>
      <p:sp>
        <p:nvSpPr>
          <p:cNvPr id="9" name="Shape 5"/>
          <p:cNvSpPr/>
          <p:nvPr/>
        </p:nvSpPr>
        <p:spPr>
          <a:xfrm>
            <a:off x="604837" y="4223742"/>
            <a:ext cx="7934325" cy="1328737"/>
          </a:xfrm>
          <a:prstGeom prst="rect">
            <a:avLst/>
          </a:prstGeom>
          <a:solidFill>
            <a:srgbClr val="2D3033"/>
          </a:solidFill>
          <a:ln/>
        </p:spPr>
      </p:sp>
      <p:sp>
        <p:nvSpPr>
          <p:cNvPr id="10" name="Text 6"/>
          <p:cNvSpPr/>
          <p:nvPr/>
        </p:nvSpPr>
        <p:spPr>
          <a:xfrm>
            <a:off x="777597" y="4334947"/>
            <a:ext cx="3617833" cy="276582"/>
          </a:xfrm>
          <a:prstGeom prst="rect">
            <a:avLst/>
          </a:prstGeom>
          <a:noFill/>
          <a:ln/>
        </p:spPr>
        <p:txBody>
          <a:bodyPr wrap="none" rtlCol="0" anchor="t"/>
          <a:lstStyle/>
          <a:p>
            <a:pPr indent="0" marL="0">
              <a:lnSpc>
                <a:spcPts val="2177"/>
              </a:lnSpc>
              <a:buNone/>
            </a:pPr>
            <a:r>
              <a:rPr lang="en-US" sz="1361" dirty="0">
                <a:solidFill>
                  <a:srgbClr val="CFCBBF"/>
                </a:solidFill>
                <a:latin typeface="Raleway" pitchFamily="34" charset="0"/>
                <a:ea typeface="Raleway" pitchFamily="34" charset="-122"/>
                <a:cs typeface="Raleway" pitchFamily="34" charset="-120"/>
              </a:rPr>
              <a:t>Complejidad</a:t>
            </a:r>
            <a:endParaRPr lang="en-US" sz="1361" dirty="0"/>
          </a:p>
        </p:txBody>
      </p:sp>
      <p:sp>
        <p:nvSpPr>
          <p:cNvPr id="11" name="Text 7"/>
          <p:cNvSpPr/>
          <p:nvPr/>
        </p:nvSpPr>
        <p:spPr>
          <a:xfrm>
            <a:off x="4748570" y="4334947"/>
            <a:ext cx="3617833" cy="1106329"/>
          </a:xfrm>
          <a:prstGeom prst="rect">
            <a:avLst/>
          </a:prstGeom>
          <a:noFill/>
          <a:ln/>
        </p:spPr>
        <p:txBody>
          <a:bodyPr wrap="square" rtlCol="0" anchor="t"/>
          <a:lstStyle/>
          <a:p>
            <a:pPr indent="0" marL="0">
              <a:lnSpc>
                <a:spcPts val="2177"/>
              </a:lnSpc>
              <a:buNone/>
            </a:pPr>
            <a:r>
              <a:rPr lang="en-US" sz="1361" dirty="0">
                <a:solidFill>
                  <a:srgbClr val="CFCBBF"/>
                </a:solidFill>
                <a:latin typeface="Raleway" pitchFamily="34" charset="0"/>
                <a:ea typeface="Raleway" pitchFamily="34" charset="-122"/>
                <a:cs typeface="Raleway" pitchFamily="34" charset="-120"/>
              </a:rPr>
              <a:t>La complejidad de las relaciones entre las tablas puede aumentar, lo que dificulta el diseño y el mantenimiento de la base de datos.</a:t>
            </a:r>
            <a:endParaRPr lang="en-US" sz="1361" dirty="0"/>
          </a:p>
        </p:txBody>
      </p:sp>
      <p:sp>
        <p:nvSpPr>
          <p:cNvPr id="12" name="Text 8"/>
          <p:cNvSpPr/>
          <p:nvPr/>
        </p:nvSpPr>
        <p:spPr>
          <a:xfrm>
            <a:off x="777597" y="5663684"/>
            <a:ext cx="3617833" cy="276582"/>
          </a:xfrm>
          <a:prstGeom prst="rect">
            <a:avLst/>
          </a:prstGeom>
          <a:noFill/>
          <a:ln/>
        </p:spPr>
        <p:txBody>
          <a:bodyPr wrap="none" rtlCol="0" anchor="t"/>
          <a:lstStyle/>
          <a:p>
            <a:pPr indent="0" marL="0">
              <a:lnSpc>
                <a:spcPts val="2177"/>
              </a:lnSpc>
              <a:buNone/>
            </a:pPr>
            <a:r>
              <a:rPr lang="en-US" sz="1361" dirty="0">
                <a:solidFill>
                  <a:srgbClr val="CFCBBF"/>
                </a:solidFill>
                <a:latin typeface="Raleway" pitchFamily="34" charset="0"/>
                <a:ea typeface="Raleway" pitchFamily="34" charset="-122"/>
                <a:cs typeface="Raleway" pitchFamily="34" charset="-120"/>
              </a:rPr>
              <a:t>Coste</a:t>
            </a:r>
            <a:endParaRPr lang="en-US" sz="1361" dirty="0"/>
          </a:p>
        </p:txBody>
      </p:sp>
      <p:sp>
        <p:nvSpPr>
          <p:cNvPr id="13" name="Text 9"/>
          <p:cNvSpPr/>
          <p:nvPr/>
        </p:nvSpPr>
        <p:spPr>
          <a:xfrm>
            <a:off x="4748570" y="5663684"/>
            <a:ext cx="3617833" cy="829747"/>
          </a:xfrm>
          <a:prstGeom prst="rect">
            <a:avLst/>
          </a:prstGeom>
          <a:noFill/>
          <a:ln/>
        </p:spPr>
        <p:txBody>
          <a:bodyPr wrap="square" rtlCol="0" anchor="t"/>
          <a:lstStyle/>
          <a:p>
            <a:pPr indent="0" marL="0">
              <a:lnSpc>
                <a:spcPts val="2177"/>
              </a:lnSpc>
              <a:buNone/>
            </a:pPr>
            <a:r>
              <a:rPr lang="en-US" sz="1361" dirty="0">
                <a:solidFill>
                  <a:srgbClr val="CFCBBF"/>
                </a:solidFill>
                <a:latin typeface="Raleway" pitchFamily="34" charset="0"/>
                <a:ea typeface="Raleway" pitchFamily="34" charset="-122"/>
                <a:cs typeface="Raleway" pitchFamily="34" charset="-120"/>
              </a:rPr>
              <a:t>La normalización puede requerir más tiempo y recursos para el diseño y la implementación de la base de datos.</a:t>
            </a:r>
            <a:endParaRPr lang="en-US" sz="1361"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624655"/>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0" y="0"/>
            <a:ext cx="5486400" cy="9624655"/>
          </a:xfrm>
          <a:prstGeom prst="rect">
            <a:avLst/>
          </a:prstGeom>
        </p:spPr>
      </p:pic>
      <p:sp>
        <p:nvSpPr>
          <p:cNvPr id="5" name="Text 1"/>
          <p:cNvSpPr/>
          <p:nvPr/>
        </p:nvSpPr>
        <p:spPr>
          <a:xfrm>
            <a:off x="6091238" y="475178"/>
            <a:ext cx="4620697" cy="540068"/>
          </a:xfrm>
          <a:prstGeom prst="rect">
            <a:avLst/>
          </a:prstGeom>
          <a:noFill/>
          <a:ln/>
        </p:spPr>
        <p:txBody>
          <a:bodyPr wrap="none" rtlCol="0" anchor="t"/>
          <a:lstStyle/>
          <a:p>
            <a:pPr indent="0" marL="0">
              <a:lnSpc>
                <a:spcPts val="4253"/>
              </a:lnSpc>
              <a:buNone/>
            </a:pPr>
            <a:r>
              <a:rPr lang="en-US" sz="3402" dirty="0">
                <a:solidFill>
                  <a:srgbClr val="AE8625"/>
                </a:solidFill>
                <a:latin typeface="Prata" pitchFamily="34" charset="0"/>
                <a:ea typeface="Prata" pitchFamily="34" charset="-122"/>
                <a:cs typeface="Prata" pitchFamily="34" charset="-120"/>
              </a:rPr>
              <a:t>Conclusión y resumen</a:t>
            </a:r>
            <a:endParaRPr lang="en-US" sz="3402" dirty="0"/>
          </a:p>
        </p:txBody>
      </p:sp>
      <p:sp>
        <p:nvSpPr>
          <p:cNvPr id="6" name="Text 2"/>
          <p:cNvSpPr/>
          <p:nvPr/>
        </p:nvSpPr>
        <p:spPr>
          <a:xfrm>
            <a:off x="6091238" y="1274445"/>
            <a:ext cx="7934325" cy="829747"/>
          </a:xfrm>
          <a:prstGeom prst="rect">
            <a:avLst/>
          </a:prstGeom>
          <a:noFill/>
          <a:ln/>
        </p:spPr>
        <p:txBody>
          <a:bodyPr wrap="square" rtlCol="0" anchor="t"/>
          <a:lstStyle/>
          <a:p>
            <a:pPr indent="0" marL="0">
              <a:lnSpc>
                <a:spcPts val="2177"/>
              </a:lnSpc>
              <a:buNone/>
            </a:pPr>
            <a:r>
              <a:rPr lang="en-US" sz="1361" dirty="0">
                <a:solidFill>
                  <a:srgbClr val="CFCBBF"/>
                </a:solidFill>
                <a:latin typeface="Raleway" pitchFamily="34" charset="0"/>
                <a:ea typeface="Raleway" pitchFamily="34" charset="-122"/>
                <a:cs typeface="Raleway" pitchFamily="34" charset="-120"/>
              </a:rPr>
              <a:t>La normalización de tablas es una práctica fundamental para el diseño de bases de datos relacionales. Al organizar los datos de forma eficiente y coherente, se optimiza el almacenamiento, se mejora la integridad de la información y se facilita el mantenimiento de la base de datos.</a:t>
            </a:r>
            <a:endParaRPr lang="en-US" sz="1361" dirty="0"/>
          </a:p>
        </p:txBody>
      </p:sp>
      <p:pic>
        <p:nvPicPr>
          <p:cNvPr id="7" name="Image 2" descr="preencoded.png">    </p:cNvPr>
          <p:cNvPicPr>
            <a:picLocks noChangeAspect="1"/>
          </p:cNvPicPr>
          <p:nvPr/>
        </p:nvPicPr>
        <p:blipFill>
          <a:blip r:embed="rId3"/>
          <a:stretch>
            <a:fillRect/>
          </a:stretch>
        </p:blipFill>
        <p:spPr>
          <a:xfrm>
            <a:off x="6091238" y="2298502"/>
            <a:ext cx="431959" cy="431959"/>
          </a:xfrm>
          <a:prstGeom prst="rect">
            <a:avLst/>
          </a:prstGeom>
        </p:spPr>
      </p:pic>
      <p:sp>
        <p:nvSpPr>
          <p:cNvPr id="8" name="Text 3"/>
          <p:cNvSpPr/>
          <p:nvPr/>
        </p:nvSpPr>
        <p:spPr>
          <a:xfrm>
            <a:off x="6091238" y="2903220"/>
            <a:ext cx="2874050" cy="269915"/>
          </a:xfrm>
          <a:prstGeom prst="rect">
            <a:avLst/>
          </a:prstGeom>
          <a:noFill/>
          <a:ln/>
        </p:spPr>
        <p:txBody>
          <a:bodyPr wrap="none" rtlCol="0" anchor="t"/>
          <a:lstStyle/>
          <a:p>
            <a:pPr algn="l" indent="0" marL="0">
              <a:lnSpc>
                <a:spcPts val="2126"/>
              </a:lnSpc>
              <a:buNone/>
            </a:pPr>
            <a:r>
              <a:rPr lang="en-US" sz="1701" dirty="0">
                <a:solidFill>
                  <a:srgbClr val="AE8625"/>
                </a:solidFill>
                <a:latin typeface="Prata" pitchFamily="34" charset="0"/>
                <a:ea typeface="Prata" pitchFamily="34" charset="-122"/>
                <a:cs typeface="Prata" pitchFamily="34" charset="-120"/>
              </a:rPr>
              <a:t>Reducción de Redundancia</a:t>
            </a:r>
            <a:endParaRPr lang="en-US" sz="1701" dirty="0"/>
          </a:p>
        </p:txBody>
      </p:sp>
      <p:sp>
        <p:nvSpPr>
          <p:cNvPr id="9" name="Text 4"/>
          <p:cNvSpPr/>
          <p:nvPr/>
        </p:nvSpPr>
        <p:spPr>
          <a:xfrm>
            <a:off x="6091238" y="3276719"/>
            <a:ext cx="7934325" cy="276582"/>
          </a:xfrm>
          <a:prstGeom prst="rect">
            <a:avLst/>
          </a:prstGeom>
          <a:noFill/>
          <a:ln/>
        </p:spPr>
        <p:txBody>
          <a:bodyPr wrap="none" rtlCol="0" anchor="t"/>
          <a:lstStyle/>
          <a:p>
            <a:pPr algn="l" indent="0" marL="0">
              <a:lnSpc>
                <a:spcPts val="2177"/>
              </a:lnSpc>
              <a:buNone/>
            </a:pPr>
            <a:r>
              <a:rPr lang="en-US" sz="1361" dirty="0">
                <a:solidFill>
                  <a:srgbClr val="CFCBBF"/>
                </a:solidFill>
                <a:latin typeface="Raleway" pitchFamily="34" charset="0"/>
                <a:ea typeface="Raleway" pitchFamily="34" charset="-122"/>
                <a:cs typeface="Raleway" pitchFamily="34" charset="-120"/>
              </a:rPr>
              <a:t>Minimiza la duplicación de datos, optimizando el almacenamiento y la eficiencia.</a:t>
            </a:r>
            <a:endParaRPr lang="en-US" sz="1361" dirty="0"/>
          </a:p>
        </p:txBody>
      </p:sp>
      <p:pic>
        <p:nvPicPr>
          <p:cNvPr id="10" name="Image 3" descr="preencoded.png">    </p:cNvPr>
          <p:cNvPicPr>
            <a:picLocks noChangeAspect="1"/>
          </p:cNvPicPr>
          <p:nvPr/>
        </p:nvPicPr>
        <p:blipFill>
          <a:blip r:embed="rId4"/>
          <a:stretch>
            <a:fillRect/>
          </a:stretch>
        </p:blipFill>
        <p:spPr>
          <a:xfrm>
            <a:off x="6091238" y="4071699"/>
            <a:ext cx="431959" cy="431959"/>
          </a:xfrm>
          <a:prstGeom prst="rect">
            <a:avLst/>
          </a:prstGeom>
        </p:spPr>
      </p:pic>
      <p:sp>
        <p:nvSpPr>
          <p:cNvPr id="11" name="Text 5"/>
          <p:cNvSpPr/>
          <p:nvPr/>
        </p:nvSpPr>
        <p:spPr>
          <a:xfrm>
            <a:off x="6091238" y="4676418"/>
            <a:ext cx="2160270" cy="269915"/>
          </a:xfrm>
          <a:prstGeom prst="rect">
            <a:avLst/>
          </a:prstGeom>
          <a:noFill/>
          <a:ln/>
        </p:spPr>
        <p:txBody>
          <a:bodyPr wrap="none" rtlCol="0" anchor="t"/>
          <a:lstStyle/>
          <a:p>
            <a:pPr algn="l" indent="0" marL="0">
              <a:lnSpc>
                <a:spcPts val="2126"/>
              </a:lnSpc>
              <a:buNone/>
            </a:pPr>
            <a:r>
              <a:rPr lang="en-US" sz="1701" dirty="0">
                <a:solidFill>
                  <a:srgbClr val="AE8625"/>
                </a:solidFill>
                <a:latin typeface="Prata" pitchFamily="34" charset="0"/>
                <a:ea typeface="Prata" pitchFamily="34" charset="-122"/>
                <a:cs typeface="Prata" pitchFamily="34" charset="-120"/>
              </a:rPr>
              <a:t>Integridad de Datos</a:t>
            </a:r>
            <a:endParaRPr lang="en-US" sz="1701" dirty="0"/>
          </a:p>
        </p:txBody>
      </p:sp>
      <p:sp>
        <p:nvSpPr>
          <p:cNvPr id="12" name="Text 6"/>
          <p:cNvSpPr/>
          <p:nvPr/>
        </p:nvSpPr>
        <p:spPr>
          <a:xfrm>
            <a:off x="6091238" y="5049917"/>
            <a:ext cx="7934325" cy="276582"/>
          </a:xfrm>
          <a:prstGeom prst="rect">
            <a:avLst/>
          </a:prstGeom>
          <a:noFill/>
          <a:ln/>
        </p:spPr>
        <p:txBody>
          <a:bodyPr wrap="none" rtlCol="0" anchor="t"/>
          <a:lstStyle/>
          <a:p>
            <a:pPr algn="l" indent="0" marL="0">
              <a:lnSpc>
                <a:spcPts val="2177"/>
              </a:lnSpc>
              <a:buNone/>
            </a:pPr>
            <a:r>
              <a:rPr lang="en-US" sz="1361" dirty="0">
                <a:solidFill>
                  <a:srgbClr val="CFCBBF"/>
                </a:solidFill>
                <a:latin typeface="Raleway" pitchFamily="34" charset="0"/>
                <a:ea typeface="Raleway" pitchFamily="34" charset="-122"/>
                <a:cs typeface="Raleway" pitchFamily="34" charset="-120"/>
              </a:rPr>
              <a:t>Asegura la consistencia y la precisión de la información, minimizando errores y contradicciones.</a:t>
            </a:r>
            <a:endParaRPr lang="en-US" sz="1361" dirty="0"/>
          </a:p>
        </p:txBody>
      </p:sp>
      <p:pic>
        <p:nvPicPr>
          <p:cNvPr id="13" name="Image 4" descr="preencoded.png">    </p:cNvPr>
          <p:cNvPicPr>
            <a:picLocks noChangeAspect="1"/>
          </p:cNvPicPr>
          <p:nvPr/>
        </p:nvPicPr>
        <p:blipFill>
          <a:blip r:embed="rId5"/>
          <a:stretch>
            <a:fillRect/>
          </a:stretch>
        </p:blipFill>
        <p:spPr>
          <a:xfrm>
            <a:off x="6091238" y="5844897"/>
            <a:ext cx="431959" cy="431959"/>
          </a:xfrm>
          <a:prstGeom prst="rect">
            <a:avLst/>
          </a:prstGeom>
        </p:spPr>
      </p:pic>
      <p:sp>
        <p:nvSpPr>
          <p:cNvPr id="14" name="Text 7"/>
          <p:cNvSpPr/>
          <p:nvPr/>
        </p:nvSpPr>
        <p:spPr>
          <a:xfrm>
            <a:off x="6091238" y="6449616"/>
            <a:ext cx="2958703" cy="269915"/>
          </a:xfrm>
          <a:prstGeom prst="rect">
            <a:avLst/>
          </a:prstGeom>
          <a:noFill/>
          <a:ln/>
        </p:spPr>
        <p:txBody>
          <a:bodyPr wrap="none" rtlCol="0" anchor="t"/>
          <a:lstStyle/>
          <a:p>
            <a:pPr algn="l" indent="0" marL="0">
              <a:lnSpc>
                <a:spcPts val="2126"/>
              </a:lnSpc>
              <a:buNone/>
            </a:pPr>
            <a:r>
              <a:rPr lang="en-US" sz="1701" dirty="0">
                <a:solidFill>
                  <a:srgbClr val="AE8625"/>
                </a:solidFill>
                <a:latin typeface="Prata" pitchFamily="34" charset="0"/>
                <a:ea typeface="Prata" pitchFamily="34" charset="-122"/>
                <a:cs typeface="Prata" pitchFamily="34" charset="-120"/>
              </a:rPr>
              <a:t>Mantenimiento Simplificado</a:t>
            </a:r>
            <a:endParaRPr lang="en-US" sz="1701" dirty="0"/>
          </a:p>
        </p:txBody>
      </p:sp>
      <p:sp>
        <p:nvSpPr>
          <p:cNvPr id="15" name="Text 8"/>
          <p:cNvSpPr/>
          <p:nvPr/>
        </p:nvSpPr>
        <p:spPr>
          <a:xfrm>
            <a:off x="6091238" y="6823115"/>
            <a:ext cx="7934325" cy="276582"/>
          </a:xfrm>
          <a:prstGeom prst="rect">
            <a:avLst/>
          </a:prstGeom>
          <a:noFill/>
          <a:ln/>
        </p:spPr>
        <p:txBody>
          <a:bodyPr wrap="none" rtlCol="0" anchor="t"/>
          <a:lstStyle/>
          <a:p>
            <a:pPr algn="l" indent="0" marL="0">
              <a:lnSpc>
                <a:spcPts val="2177"/>
              </a:lnSpc>
              <a:buNone/>
            </a:pPr>
            <a:r>
              <a:rPr lang="en-US" sz="1361" dirty="0">
                <a:solidFill>
                  <a:srgbClr val="CFCBBF"/>
                </a:solidFill>
                <a:latin typeface="Raleway" pitchFamily="34" charset="0"/>
                <a:ea typeface="Raleway" pitchFamily="34" charset="-122"/>
                <a:cs typeface="Raleway" pitchFamily="34" charset="-120"/>
              </a:rPr>
              <a:t>Facilita la actualización y modificación de los datos, reduciendo el riesgo de errores.</a:t>
            </a:r>
            <a:endParaRPr lang="en-US" sz="1361" dirty="0"/>
          </a:p>
        </p:txBody>
      </p:sp>
      <p:pic>
        <p:nvPicPr>
          <p:cNvPr id="16" name="Image 5" descr="preencoded.png">    </p:cNvPr>
          <p:cNvPicPr>
            <a:picLocks noChangeAspect="1"/>
          </p:cNvPicPr>
          <p:nvPr/>
        </p:nvPicPr>
        <p:blipFill>
          <a:blip r:embed="rId6"/>
          <a:stretch>
            <a:fillRect/>
          </a:stretch>
        </p:blipFill>
        <p:spPr>
          <a:xfrm>
            <a:off x="6091238" y="7618095"/>
            <a:ext cx="431959" cy="431959"/>
          </a:xfrm>
          <a:prstGeom prst="rect">
            <a:avLst/>
          </a:prstGeom>
        </p:spPr>
      </p:pic>
      <p:sp>
        <p:nvSpPr>
          <p:cNvPr id="17" name="Text 9"/>
          <p:cNvSpPr/>
          <p:nvPr/>
        </p:nvSpPr>
        <p:spPr>
          <a:xfrm>
            <a:off x="6091238" y="8222813"/>
            <a:ext cx="2861548" cy="269915"/>
          </a:xfrm>
          <a:prstGeom prst="rect">
            <a:avLst/>
          </a:prstGeom>
          <a:noFill/>
          <a:ln/>
        </p:spPr>
        <p:txBody>
          <a:bodyPr wrap="none" rtlCol="0" anchor="t"/>
          <a:lstStyle/>
          <a:p>
            <a:pPr algn="l" indent="0" marL="0">
              <a:lnSpc>
                <a:spcPts val="2126"/>
              </a:lnSpc>
              <a:buNone/>
            </a:pPr>
            <a:r>
              <a:rPr lang="en-US" sz="1701" dirty="0">
                <a:solidFill>
                  <a:srgbClr val="AE8625"/>
                </a:solidFill>
                <a:latin typeface="Prata" pitchFamily="34" charset="0"/>
                <a:ea typeface="Prata" pitchFamily="34" charset="-122"/>
                <a:cs typeface="Prata" pitchFamily="34" charset="-120"/>
              </a:rPr>
              <a:t>Flexibilidad y Escalabilidad</a:t>
            </a:r>
            <a:endParaRPr lang="en-US" sz="1701" dirty="0"/>
          </a:p>
        </p:txBody>
      </p:sp>
      <p:sp>
        <p:nvSpPr>
          <p:cNvPr id="18" name="Text 10"/>
          <p:cNvSpPr/>
          <p:nvPr/>
        </p:nvSpPr>
        <p:spPr>
          <a:xfrm>
            <a:off x="6091238" y="8596313"/>
            <a:ext cx="7934325" cy="553164"/>
          </a:xfrm>
          <a:prstGeom prst="rect">
            <a:avLst/>
          </a:prstGeom>
          <a:noFill/>
          <a:ln/>
        </p:spPr>
        <p:txBody>
          <a:bodyPr wrap="square" rtlCol="0" anchor="t"/>
          <a:lstStyle/>
          <a:p>
            <a:pPr algn="l" indent="0" marL="0">
              <a:lnSpc>
                <a:spcPts val="2177"/>
              </a:lnSpc>
              <a:buNone/>
            </a:pPr>
            <a:r>
              <a:rPr lang="en-US" sz="1361" dirty="0">
                <a:solidFill>
                  <a:srgbClr val="CFCBBF"/>
                </a:solidFill>
                <a:latin typeface="Raleway" pitchFamily="34" charset="0"/>
                <a:ea typeface="Raleway" pitchFamily="34" charset="-122"/>
                <a:cs typeface="Raleway" pitchFamily="34" charset="-120"/>
              </a:rPr>
              <a:t>Permite la expansión de la base de datos sin afectar la estructura o la integridad de los datos existentes.</a:t>
            </a:r>
            <a:endParaRPr lang="en-US" sz="1361" dirty="0"/>
          </a:p>
        </p:txBody>
      </p:sp>
      <p:pic>
        <p:nvPicPr>
          <p:cNvPr id="19"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2024-07-06T21:45:56Z</dcterms:created>
  <dcterms:modified xsi:type="dcterms:W3CDTF">2024-07-06T21:45:56Z</dcterms:modified>
</cp:coreProperties>
</file>